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25"/>
  </p:notesMasterIdLst>
  <p:handoutMasterIdLst>
    <p:handoutMasterId r:id="rId26"/>
  </p:handoutMasterIdLst>
  <p:sldIdLst>
    <p:sldId id="2147473426" r:id="rId5"/>
    <p:sldId id="2147473432" r:id="rId6"/>
    <p:sldId id="2147473453" r:id="rId7"/>
    <p:sldId id="2147473438" r:id="rId8"/>
    <p:sldId id="2147473443" r:id="rId9"/>
    <p:sldId id="2147473444" r:id="rId10"/>
    <p:sldId id="2147473445" r:id="rId11"/>
    <p:sldId id="2147473446" r:id="rId12"/>
    <p:sldId id="2147473447" r:id="rId13"/>
    <p:sldId id="2147473448" r:id="rId14"/>
    <p:sldId id="2147473449" r:id="rId15"/>
    <p:sldId id="2147473451" r:id="rId16"/>
    <p:sldId id="2147470177" r:id="rId17"/>
    <p:sldId id="2147473439" r:id="rId18"/>
    <p:sldId id="2147473440" r:id="rId19"/>
    <p:sldId id="2147473441" r:id="rId20"/>
    <p:sldId id="2147473442" r:id="rId21"/>
    <p:sldId id="2147473450" r:id="rId22"/>
    <p:sldId id="2147473452" r:id="rId23"/>
    <p:sldId id="21474734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 Template" id="{CD313FC1-CC73-4746-8AAF-9659F948BFFF}">
          <p14:sldIdLst>
            <p14:sldId id="2147473426"/>
            <p14:sldId id="2147473432"/>
            <p14:sldId id="2147473453"/>
            <p14:sldId id="2147473438"/>
            <p14:sldId id="2147473443"/>
            <p14:sldId id="2147473444"/>
            <p14:sldId id="2147473445"/>
            <p14:sldId id="2147473446"/>
            <p14:sldId id="2147473447"/>
            <p14:sldId id="2147473448"/>
            <p14:sldId id="2147473449"/>
            <p14:sldId id="2147473451"/>
            <p14:sldId id="2147470177"/>
            <p14:sldId id="2147473439"/>
            <p14:sldId id="2147473440"/>
            <p14:sldId id="2147473441"/>
            <p14:sldId id="2147473442"/>
            <p14:sldId id="2147473450"/>
            <p14:sldId id="2147473452"/>
            <p14:sldId id="2147473418"/>
          </p14:sldIdLst>
        </p14:section>
        <p14:section name="Corp Slides" id="{A7E893B7-191E-3F44-997C-156D2D0713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pos="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75787B"/>
    <a:srgbClr val="7F7F7F"/>
    <a:srgbClr val="28AE73"/>
    <a:srgbClr val="898989"/>
    <a:srgbClr val="B3B3B3"/>
    <a:srgbClr val="2CCCD2"/>
    <a:srgbClr val="3F3F3F"/>
    <a:srgbClr val="F0F0F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D46F2-8CEE-454A-A058-A0206C16CC26}" v="16" dt="2025-11-10T20:28:41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37"/>
  </p:normalViewPr>
  <p:slideViewPr>
    <p:cSldViewPr snapToGrid="0">
      <p:cViewPr varScale="1">
        <p:scale>
          <a:sx n="126" d="100"/>
          <a:sy n="126" d="100"/>
        </p:scale>
        <p:origin x="232" y="256"/>
      </p:cViewPr>
      <p:guideLst>
        <p:guide orient="horz" pos="1185"/>
        <p:guide orient="horz" pos="3657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0ACE9E-B839-4C21-849A-7A79B00633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BADE9-296C-2754-270A-05DE1C954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AD57A-CD50-BE4F-8532-B0684473E808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1F4BF-4575-86E6-16B1-FC3B0181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1BE9-D1CB-9770-90DC-0953039AE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95B1B-ED72-A147-B904-BDADEEFA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7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94691-C0D5-C9C1-0AE7-0DEECA90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C9BD9-55B3-5F75-647F-F94517158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89436-2A05-A3FE-2971-589195B8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E6A24-1476-32EA-7EE1-469838A56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4.emf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Headline</a:t>
            </a:r>
            <a:br>
              <a:rPr lang="en-US"/>
            </a:br>
            <a:endParaRPr lang="en-US"/>
          </a:p>
        </p:txBody>
      </p:sp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lping you...">
            <a:extLst>
              <a:ext uri="{FF2B5EF4-FFF2-40B4-BE49-F238E27FC236}">
                <a16:creationId xmlns:a16="http://schemas.microsoft.com/office/drawing/2014/main" id="{D1AAC2B3-A4DC-ECE4-55A5-A5DE819A8BE1}"/>
              </a:ext>
            </a:extLst>
          </p:cNvPr>
          <p:cNvSpPr txBox="1"/>
          <p:nvPr userDrawn="1"/>
        </p:nvSpPr>
        <p:spPr>
          <a:xfrm>
            <a:off x="5806095" y="2614516"/>
            <a:ext cx="6100350" cy="954107"/>
          </a:xfrm>
          <a:prstGeom prst="rect">
            <a:avLst/>
          </a:prstGeom>
          <a:noFill/>
          <a:effectLst>
            <a:outerShdw blurRad="190500" dist="38100" dir="5400000" algn="t" rotWithShape="0">
              <a:prstClr val="black">
                <a:alpha val="5977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Helping you create a </a:t>
            </a:r>
            <a:b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</a:br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digitally secure future.</a:t>
            </a:r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4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 - No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3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eature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0A54-D46F-1D4C-A745-1D75F1A39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188" t="-1" r="37267" b="604"/>
          <a:stretch/>
        </p:blipFill>
        <p:spPr>
          <a:xfrm>
            <a:off x="2945477" y="0"/>
            <a:ext cx="9247230" cy="56245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84A2FF-B5D0-A739-9330-8D431D400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4520693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4309794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15085-A373-7AA7-1F84-71C44771F26C}"/>
              </a:ext>
            </a:extLst>
          </p:cNvPr>
          <p:cNvSpPr/>
          <p:nvPr userDrawn="1"/>
        </p:nvSpPr>
        <p:spPr>
          <a:xfrm>
            <a:off x="8105718" y="2894"/>
            <a:ext cx="1041956" cy="804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0BC6-6122-FD6B-EF24-1C0CE6F579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 flipV="1">
            <a:off x="8610094" y="602177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8D445-646B-46D9-C4FC-9C82225FE570}"/>
              </a:ext>
            </a:extLst>
          </p:cNvPr>
          <p:cNvSpPr/>
          <p:nvPr userDrawn="1"/>
        </p:nvSpPr>
        <p:spPr>
          <a:xfrm>
            <a:off x="7073241" y="345794"/>
            <a:ext cx="580173" cy="1895757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BF469-8C30-E3D6-4CF2-9E6E7F0AF00E}"/>
              </a:ext>
            </a:extLst>
          </p:cNvPr>
          <p:cNvSpPr/>
          <p:nvPr userDrawn="1"/>
        </p:nvSpPr>
        <p:spPr>
          <a:xfrm>
            <a:off x="7073241" y="1655465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FAD79-5F84-3D81-BFC9-E637EDBE6EAC}"/>
              </a:ext>
            </a:extLst>
          </p:cNvPr>
          <p:cNvSpPr/>
          <p:nvPr userDrawn="1"/>
        </p:nvSpPr>
        <p:spPr>
          <a:xfrm>
            <a:off x="9425175" y="3736694"/>
            <a:ext cx="580173" cy="157482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1F404B3-3E0A-7279-473B-1B55957A20AD}"/>
              </a:ext>
            </a:extLst>
          </p:cNvPr>
          <p:cNvSpPr/>
          <p:nvPr userDrawn="1"/>
        </p:nvSpPr>
        <p:spPr>
          <a:xfrm>
            <a:off x="9701512" y="4394442"/>
            <a:ext cx="1935582" cy="1657699"/>
          </a:xfrm>
          <a:prstGeom prst="round1Rect">
            <a:avLst>
              <a:gd name="adj" fmla="val 50000"/>
            </a:avLst>
          </a:prstGeom>
          <a:solidFill>
            <a:schemeClr val="accent2">
              <a:alpha val="799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7BA11-0CD6-1E03-4401-8F3B94B9C1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56857" y="4290032"/>
            <a:ext cx="2530149" cy="995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B64826-A7BB-5E15-C202-BB58C62A3E6D}"/>
              </a:ext>
            </a:extLst>
          </p:cNvPr>
          <p:cNvSpPr/>
          <p:nvPr userDrawn="1"/>
        </p:nvSpPr>
        <p:spPr>
          <a:xfrm>
            <a:off x="9701512" y="5628928"/>
            <a:ext cx="1949331" cy="616509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338ABD54-0232-ADB2-B94E-07761A38D20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EFB408-7127-5D26-E1EA-C169F42B598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0">
            <a:extLst>
              <a:ext uri="{FF2B5EF4-FFF2-40B4-BE49-F238E27FC236}">
                <a16:creationId xmlns:a16="http://schemas.microsoft.com/office/drawing/2014/main" id="{E7CBCCD2-5DDD-6EF2-EBE6-95FA3D042E3D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55F955-C2B4-44CE-B3FF-C36ADA1DE277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2C19C282-8D1D-4EA9-D0D5-DD51D4FB9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DDBBBF-6FA6-7A9F-DC8F-E7BBF92CA7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97B2C-3DD2-6BE6-96F9-878C2614C5F3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8B4FBE-6C87-71A8-3016-B995EA650C3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327211-BABC-6809-EDDC-728A377AC2F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BD2E485-E397-E453-36C7-9DCB10A092ED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C1AAA6B-574A-37AF-32D5-AADDF364B9B8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E02BBC-146B-8D8D-CBA6-DC1763453D2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A70F476-82A4-D8C2-C5DC-61E8A2EF8195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XPERTS-Logo-Col">
                <a:extLst>
                  <a:ext uri="{FF2B5EF4-FFF2-40B4-BE49-F238E27FC236}">
                    <a16:creationId xmlns:a16="http://schemas.microsoft.com/office/drawing/2014/main" id="{19285EBA-BD8B-2724-25A5-276514E4583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CE12F393-052F-E3FE-0EC2-F20177927A03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E8DC99D2-3ED1-AF50-FBEA-CC98EE42AE4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F5B4226-6C8C-26C6-208F-F0F4F51FCFF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CF0FDE56-807D-DF84-D08E-460C3B47E8B0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91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0F2BCAA6-7B8B-DA09-17F0-731E83E4EEE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5085C-3DDD-93BD-1198-B6A746DD65AA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8D81CA7A-4754-55ED-8BA0-38A6330F50E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alpha val="80000"/>
                  </a:schemeClr>
                </a:solidFill>
              </a:rPr>
              <a:t>© Fortinet Inc. All Rights Reserved. Proprietary and Confidential.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B36E99-B779-C3BC-CCFB-40E39478D1F5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76F00D1B-4101-CF2A-E2F4-71D5980F3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3E98AE-8CE4-13DA-DB4C-99D7317A3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5F0AC2-50DD-FDF9-B325-6CBF743A3985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94D22B-996E-494A-FF4A-3E9817A1CDD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3C6E33D-6354-CB9A-0AFA-2CE2DADA2FC5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12C21E8-5386-02DB-D6E3-2E5DC7F1870E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730297-F5CB-E2E0-FED1-3E5EDC89CB37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433ED2-72C7-B5EF-20C1-6DC21B4B813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B33184A-9837-29DD-0093-4B0B07CDB150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XPERTS-Logo-Col">
                <a:extLst>
                  <a:ext uri="{FF2B5EF4-FFF2-40B4-BE49-F238E27FC236}">
                    <a16:creationId xmlns:a16="http://schemas.microsoft.com/office/drawing/2014/main" id="{866D8B6F-86B7-29F0-15F0-6AEED13E7B1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220E0A06-746C-1D8C-CBF2-4DD3B5E8E5C1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11A9605-6E75-3125-3371-5F4B285457E5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BA2C49F9-2CE2-C234-44B5-8B8D3893CC8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CD575A3-107B-F17D-C421-D5985558D5F6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4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 - Confidential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4A5BD-F014-F545-6852-5DF05FD90BCD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6BBCAF-2E56-0BD4-9AA7-968DCE0963E4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EAE0D-CD74-404A-6E43-35B92F5D2C4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FF6C4C-AA90-B8FC-3712-AB8F9C091076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bg1"/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bg1"/>
                </a:solidFill>
              </a:rPr>
              <a:t>CTO Office </a:t>
            </a:r>
            <a:r>
              <a:rPr lang="en-US" sz="750" kern="0" spc="-20">
                <a:solidFill>
                  <a:schemeClr val="bg1"/>
                </a:solidFill>
              </a:rPr>
              <a:t>and </a:t>
            </a:r>
            <a:r>
              <a:rPr lang="en-US" sz="750" b="1" kern="0" spc="-20">
                <a:solidFill>
                  <a:schemeClr val="bg1"/>
                </a:solidFill>
              </a:rPr>
              <a:t>Product Management </a:t>
            </a:r>
            <a:r>
              <a:rPr lang="en-US" sz="750" kern="0" spc="-20">
                <a:solidFill>
                  <a:schemeClr val="bg1"/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bg1"/>
                </a:solidFill>
              </a:rPr>
            </a:br>
            <a:r>
              <a:rPr lang="en-US" sz="750" kern="0" spc="-20">
                <a:solidFill>
                  <a:schemeClr val="bg1"/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D7728C73-20EE-59C4-EB6F-D756D81A055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5660AC9-DD7D-D2A4-A320-E2018888D1C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64B71-D398-E551-85C5-AAFFB967A073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931BB29-EE55-9761-F63C-BFB2809C9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F1957A-3BBA-0DEC-718E-ED3B6855F4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7D9CC-9730-C94B-7161-90FD3BED811C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E3AF81-ED4C-85E5-618E-BF25FF010E2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4D4C7FF-68F6-A81A-B294-A2007ACBD6D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6502A09-C51F-AD7E-48F4-945F44E0188C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FCBA247-0F23-02B6-7674-1C15F99DE13D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CCB72E9-DC22-8CFC-797D-29A3695AF5FC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218A25-6D8D-DF70-4A36-6D5BDF0FD8BE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XPERTS-Logo-Col">
                <a:extLst>
                  <a:ext uri="{FF2B5EF4-FFF2-40B4-BE49-F238E27FC236}">
                    <a16:creationId xmlns:a16="http://schemas.microsoft.com/office/drawing/2014/main" id="{27544386-D54F-052A-014C-7F961087C38C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07BC1332-0DC1-E8CB-4068-678CD382E8A8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420BE07-D8CA-369C-716B-A54EC957D51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65B5269B-2070-EFAE-A972-65784C2AB65F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833E780C-9726-DB12-9FF4-5E318742DBBD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1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A3833B0C-30E9-7E8B-9C8D-2B8D77A733AD}"/>
              </a:ext>
            </a:extLst>
          </p:cNvPr>
          <p:cNvSpPr/>
          <p:nvPr userDrawn="1"/>
        </p:nvSpPr>
        <p:spPr>
          <a:xfrm>
            <a:off x="10439632" y="3883982"/>
            <a:ext cx="1057043" cy="1862696"/>
          </a:xfrm>
          <a:prstGeom prst="round1Rect">
            <a:avLst>
              <a:gd name="adj" fmla="val 380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CFFFA-49AB-CDCF-7767-C7689653356A}"/>
              </a:ext>
            </a:extLst>
          </p:cNvPr>
          <p:cNvSpPr/>
          <p:nvPr userDrawn="1"/>
        </p:nvSpPr>
        <p:spPr>
          <a:xfrm>
            <a:off x="10439632" y="5405374"/>
            <a:ext cx="1057043" cy="766826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6FBDB-A91C-72DC-0EFD-85ECE6426E44}"/>
              </a:ext>
            </a:extLst>
          </p:cNvPr>
          <p:cNvSpPr/>
          <p:nvPr userDrawn="1"/>
        </p:nvSpPr>
        <p:spPr>
          <a:xfrm>
            <a:off x="10309771" y="3264345"/>
            <a:ext cx="259722" cy="105372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FE081A-884F-E10C-15CE-4D9768522A0E}"/>
              </a:ext>
            </a:extLst>
          </p:cNvPr>
          <p:cNvSpPr/>
          <p:nvPr userDrawn="1"/>
        </p:nvSpPr>
        <p:spPr>
          <a:xfrm>
            <a:off x="9527537" y="0"/>
            <a:ext cx="1041956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780AD-4B75-C4AA-2482-864482F87E9B}"/>
              </a:ext>
            </a:extLst>
          </p:cNvPr>
          <p:cNvSpPr/>
          <p:nvPr userDrawn="1"/>
        </p:nvSpPr>
        <p:spPr>
          <a:xfrm rot="16200000">
            <a:off x="6000394" y="5502429"/>
            <a:ext cx="807647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6BAAA1-9B42-9EA6-97DE-4990F1DF9F42}"/>
              </a:ext>
            </a:extLst>
          </p:cNvPr>
          <p:cNvSpPr/>
          <p:nvPr userDrawn="1"/>
        </p:nvSpPr>
        <p:spPr>
          <a:xfrm>
            <a:off x="826993" y="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A586B6-75E5-0296-D2AB-2436AB1C1E37}"/>
              </a:ext>
            </a:extLst>
          </p:cNvPr>
          <p:cNvSpPr/>
          <p:nvPr userDrawn="1"/>
        </p:nvSpPr>
        <p:spPr>
          <a:xfrm>
            <a:off x="4764619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4CA9A8-5DE5-AD90-0169-B3229505AF03}"/>
              </a:ext>
            </a:extLst>
          </p:cNvPr>
          <p:cNvSpPr/>
          <p:nvPr userDrawn="1"/>
        </p:nvSpPr>
        <p:spPr>
          <a:xfrm>
            <a:off x="10309771" y="11953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39E0E2-152D-37FB-8F76-AF45A60D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" t="4" r="40848" b="66110"/>
          <a:stretch>
            <a:fillRect/>
          </a:stretch>
        </p:blipFill>
        <p:spPr>
          <a:xfrm>
            <a:off x="7415099" y="424356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95008F1C-5F37-1B47-0D47-EB0BAD939DF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9FAFA-8391-9958-C69F-04E700C81BF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741C9CBB-DB5F-4EFC-5E5D-2EAB411F5B4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0B19A0-3146-A2FB-C9BC-D7293DE968E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384F38C7-7FF4-713C-F57A-6DD5DAEDA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3E8E91-EBC8-6BF5-07E0-05ACC74700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405345-CA6A-AC30-D6C6-2B6BF1B2A486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E6F7CD-179B-621E-7EFF-9D278FEA114E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A49FCB-A684-C768-34C0-57F3CC6570EC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73FC2FB-BD61-4227-88C1-5F8C932F555B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FE311A9-4093-404B-CD68-0B5C16917CC9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42B4FB3-5808-FFB9-5126-F3894D425779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4ECE29A-A348-14AE-B8C1-DEC40ED12A97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XPERTS-Logo-Col">
                <a:extLst>
                  <a:ext uri="{FF2B5EF4-FFF2-40B4-BE49-F238E27FC236}">
                    <a16:creationId xmlns:a16="http://schemas.microsoft.com/office/drawing/2014/main" id="{9F79A201-E75F-C248-3662-3439C2C170B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ED66513-F279-C3B2-B7DF-91196A9470C5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F13DC43-D4BF-0E82-1752-42BD1BFDEE86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AE0147F9-B398-68CD-E5BA-0747A1EF8284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E91DB7FF-F6EF-804D-F368-F2A402E6AF2C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614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621118B5-6496-70D9-17BC-99BC119FF7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49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4A19327-2F87-2FB6-084D-DE91F045131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B4DA2B-87AE-3B88-E32F-EF422A028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87670" y="3047656"/>
            <a:ext cx="3584932" cy="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6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869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8093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063"/>
            <a:ext cx="5490713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54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5E9C364-55ED-811B-32DD-57E406DD23CF}"/>
              </a:ext>
            </a:extLst>
          </p:cNvPr>
          <p:cNvSpPr/>
          <p:nvPr userDrawn="1"/>
        </p:nvSpPr>
        <p:spPr bwMode="gray">
          <a:xfrm>
            <a:off x="4505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9E2789-E850-3563-FD39-792C9CF0896E}"/>
              </a:ext>
            </a:extLst>
          </p:cNvPr>
          <p:cNvSpPr/>
          <p:nvPr userDrawn="1"/>
        </p:nvSpPr>
        <p:spPr bwMode="gray">
          <a:xfrm>
            <a:off x="434192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FF28D9-2762-BE80-CA35-2619EEE1A7FB}"/>
              </a:ext>
            </a:extLst>
          </p:cNvPr>
          <p:cNvSpPr/>
          <p:nvPr userDrawn="1"/>
        </p:nvSpPr>
        <p:spPr bwMode="gray">
          <a:xfrm>
            <a:off x="82332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7" name="Shape 268">
            <a:extLst>
              <a:ext uri="{FF2B5EF4-FFF2-40B4-BE49-F238E27FC236}">
                <a16:creationId xmlns:a16="http://schemas.microsoft.com/office/drawing/2014/main" id="{ECABEBA4-E7A2-BCAF-0DD8-DFB7C07C3F2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50574" y="1562100"/>
            <a:ext cx="11290852" cy="553139"/>
          </a:xfrm>
          <a:prstGeom prst="roundRect">
            <a:avLst>
              <a:gd name="adj" fmla="val 27108"/>
            </a:avLst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88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endParaRPr lang="en-US" sz="2400" b="1" cap="all">
              <a:solidFill>
                <a:schemeClr val="bg1"/>
              </a:solidFill>
              <a:latin typeface="+mn-lt"/>
              <a:ea typeface="BentonSans Medium"/>
              <a:sym typeface="BentonSans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12B01-775F-5A32-EB20-4F68DC27575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032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3E3C9-6ED3-9E22-11ED-9B8E188A41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167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2B94A53-B6DE-A02B-D15F-E3157D6B4D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53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3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06743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alpha val="68000"/>
                  </a:schemeClr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6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3C1E794F-5080-1BC0-76F1-0B99C2D7CA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A39123CB-AE26-6586-E2E8-37BB90956D38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40326"/>
                </a:schemeClr>
              </a:gs>
              <a:gs pos="50000">
                <a:schemeClr val="accent6"/>
              </a:gs>
              <a:gs pos="90000">
                <a:schemeClr val="accent6">
                  <a:lumMod val="50000"/>
                  <a:alpha val="75143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516D7A7-02A2-8FFA-49B4-B2959AE3D573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6">
                  <a:lumMod val="75000"/>
                </a:schemeClr>
              </a:gs>
              <a:gs pos="80000">
                <a:schemeClr val="accent6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2909A52-3071-B6AB-5882-CBD5C60D278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6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3">
                <a:alpha val="3493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33F002E-F2CA-9FF6-95E5-F383A01BD9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341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3">
                  <a:alpha val="40297"/>
                </a:schemeClr>
              </a:gs>
              <a:gs pos="50000">
                <a:schemeClr val="accent3"/>
              </a:gs>
              <a:gs pos="90000">
                <a:schemeClr val="accent3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3"/>
              </a:gs>
              <a:gs pos="40000">
                <a:schemeClr val="accent3">
                  <a:lumMod val="75000"/>
                </a:schemeClr>
              </a:gs>
              <a:gs pos="80000">
                <a:schemeClr val="accent3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C0CFB7-6A50-B2CC-AB40-87114BF7F9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69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2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B185E03B-1CC5-4611-5628-CC377FA7D4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6706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2">
                  <a:alpha val="40000"/>
                </a:schemeClr>
              </a:gs>
              <a:gs pos="50000">
                <a:schemeClr val="accent2"/>
              </a:gs>
              <a:gs pos="90000">
                <a:schemeClr val="accent2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2"/>
              </a:gs>
              <a:gs pos="40000">
                <a:schemeClr val="accent2">
                  <a:lumMod val="75000"/>
                </a:schemeClr>
              </a:gs>
              <a:gs pos="79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6A1520-8665-18B6-3A3D-200A8BC01B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69000">
                  <a:schemeClr val="accent4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4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4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F19192A-27C7-247C-664F-4359FDD34D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4">
                  <a:alpha val="40000"/>
                </a:schemeClr>
              </a:gs>
              <a:gs pos="50000">
                <a:schemeClr val="accent4"/>
              </a:gs>
              <a:gs pos="90000">
                <a:schemeClr val="accent4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4"/>
              </a:gs>
              <a:gs pos="40000">
                <a:schemeClr val="accent4">
                  <a:lumMod val="75000"/>
                </a:schemeClr>
              </a:gs>
              <a:gs pos="79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7953F-AFBB-FCAC-E6D0-4E84E42C59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69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5D2F22FE-8904-A9F7-968C-820CB823D6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1">
                  <a:alpha val="40000"/>
                </a:schemeClr>
              </a:gs>
              <a:gs pos="50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1"/>
              </a:gs>
              <a:gs pos="40000">
                <a:schemeClr val="accent1">
                  <a:lumMod val="75000"/>
                </a:schemeClr>
              </a:gs>
              <a:gs pos="7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7F8F1-D289-5FF9-AC83-638C3D72B4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5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5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079E911-A1B2-FFC1-0450-EDB1D953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5">
                  <a:alpha val="40000"/>
                </a:schemeClr>
              </a:gs>
              <a:gs pos="50000">
                <a:schemeClr val="accent5"/>
              </a:gs>
              <a:gs pos="89000">
                <a:schemeClr val="accent5">
                  <a:lumMod val="50000"/>
                  <a:alpha val="69264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5"/>
              </a:gs>
              <a:gs pos="40000">
                <a:schemeClr val="accent5">
                  <a:lumMod val="75000"/>
                </a:schemeClr>
              </a:gs>
              <a:gs pos="79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1869BE-92A6-4A31-513E-6968C91A5E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laimer -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1687C7B2-FD68-2180-2A83-1F09479D8176}"/>
              </a:ext>
            </a:extLst>
          </p:cNvPr>
          <p:cNvSpPr/>
          <p:nvPr userDrawn="1"/>
        </p:nvSpPr>
        <p:spPr>
          <a:xfrm flipV="1">
            <a:off x="-1" y="0"/>
            <a:ext cx="8516986" cy="6172200"/>
          </a:xfrm>
          <a:prstGeom prst="round1Rect">
            <a:avLst>
              <a:gd name="adj" fmla="val 40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46627-AA49-5696-D3A1-3737F8344101}"/>
              </a:ext>
            </a:extLst>
          </p:cNvPr>
          <p:cNvSpPr/>
          <p:nvPr userDrawn="1"/>
        </p:nvSpPr>
        <p:spPr>
          <a:xfrm>
            <a:off x="11197810" y="2979887"/>
            <a:ext cx="994190" cy="24684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B8039634-A66E-13DA-C99B-6489CD6A9EE2}"/>
              </a:ext>
            </a:extLst>
          </p:cNvPr>
          <p:cNvSpPr/>
          <p:nvPr userDrawn="1"/>
        </p:nvSpPr>
        <p:spPr>
          <a:xfrm rot="5400000">
            <a:off x="135" y="0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Disclaimer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CD1723-A3BC-E04D-BD8A-0A2217338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Fortinet Confidential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647334-9E23-F9A0-5296-89F3C1D48A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90221" y="1409701"/>
            <a:ext cx="6677442" cy="3862515"/>
          </a:xfrm>
          <a:prstGeom prst="rect">
            <a:avLst/>
          </a:prstGeom>
          <a:noFill/>
          <a:ln w="57150" cmpd="sng">
            <a:noFill/>
            <a:miter lim="800000"/>
            <a:headEnd/>
            <a:tailEnd/>
          </a:ln>
        </p:spPr>
        <p:txBody>
          <a:bodyPr wrap="square" lIns="0" tIns="143957" rIns="119963" bIns="143957" anchor="ctr" anchorCtr="0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1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contains confidential material proprietary to Fortinet, Inc</a:t>
            </a:r>
            <a:r>
              <a:rPr lang="en-GB" sz="1600" b="0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and information and ideas herein may not be disclosed, copied, reproduced or distributed to anyone outside Fortinet, Inc. without prior written consent of Fortinet, Inc.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information is pre-release and forward looking and therefore is subject to change without notice.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purpose of this document is to provide a statement of the current direction of Fortinet’s product strategy and product marketing efforts.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Please note that this Product Roadmap is neither intended to bind Fortinet to any particular course of product marketing and development nor to constitute a part of the license agreement or any contractual agreement with Fortinet or its subsidiaries or affiliates.</a:t>
            </a:r>
            <a:endParaRPr lang="en-GB" sz="1600" b="0" i="0" spc="-2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BB05F-C91E-AB51-C574-3F351E46F7F6}"/>
              </a:ext>
            </a:extLst>
          </p:cNvPr>
          <p:cNvSpPr/>
          <p:nvPr userDrawn="1"/>
        </p:nvSpPr>
        <p:spPr>
          <a:xfrm>
            <a:off x="11496676" y="1049637"/>
            <a:ext cx="349250" cy="21075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315B142-8200-B152-E132-011DE2ECF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7797053" y="902524"/>
            <a:ext cx="1439863" cy="17229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23ECA4-9780-C713-FD6A-CDC886D05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056813" y="3159533"/>
            <a:ext cx="1439863" cy="19091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528D27-F9C3-97E2-0FE8-51A74894B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290221" y="5448299"/>
            <a:ext cx="1439863" cy="17673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3711A9-9943-BF57-FF57-5F6333AB71F9}"/>
              </a:ext>
            </a:extLst>
          </p:cNvPr>
          <p:cNvSpPr/>
          <p:nvPr userDrawn="1"/>
        </p:nvSpPr>
        <p:spPr>
          <a:xfrm>
            <a:off x="9907589" y="4066988"/>
            <a:ext cx="182514" cy="210755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55D72F-470D-5FDF-F7E8-11A3C51AA337}"/>
              </a:ext>
            </a:extLst>
          </p:cNvPr>
          <p:cNvSpPr/>
          <p:nvPr userDrawn="1"/>
        </p:nvSpPr>
        <p:spPr>
          <a:xfrm>
            <a:off x="9400244" y="4067690"/>
            <a:ext cx="507344" cy="1380610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8B0475-11B9-B347-77D7-664EE3181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2745" y="4419327"/>
            <a:ext cx="3072160" cy="1358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0F5A1-D154-7472-498E-079784F74F82}"/>
              </a:ext>
            </a:extLst>
          </p:cNvPr>
          <p:cNvGrpSpPr/>
          <p:nvPr userDrawn="1"/>
        </p:nvGrpSpPr>
        <p:grpSpPr>
          <a:xfrm>
            <a:off x="222913" y="217313"/>
            <a:ext cx="652271" cy="587392"/>
            <a:chOff x="-926591" y="-121058"/>
            <a:chExt cx="2744004" cy="247106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97B6C5-894B-A3B9-B1A3-E90725C0E9BA}"/>
                </a:ext>
              </a:extLst>
            </p:cNvPr>
            <p:cNvSpPr/>
            <p:nvPr/>
          </p:nvSpPr>
          <p:spPr>
            <a:xfrm>
              <a:off x="-926591" y="-121058"/>
              <a:ext cx="2744004" cy="2471066"/>
            </a:xfrm>
            <a:custGeom>
              <a:avLst/>
              <a:gdLst>
                <a:gd name="connsiteX0" fmla="*/ 555306 w 638293"/>
                <a:gd name="connsiteY0" fmla="*/ 574805 h 574804"/>
                <a:gd name="connsiteX1" fmla="*/ 82992 w 638293"/>
                <a:gd name="connsiteY1" fmla="*/ 574805 h 574804"/>
                <a:gd name="connsiteX2" fmla="*/ 40341 w 638293"/>
                <a:gd name="connsiteY2" fmla="*/ 563097 h 574804"/>
                <a:gd name="connsiteX3" fmla="*/ 11211 w 638293"/>
                <a:gd name="connsiteY3" fmla="*/ 533363 h 574804"/>
                <a:gd name="connsiteX4" fmla="*/ 14 w 638293"/>
                <a:gd name="connsiteY4" fmla="*/ 493267 h 574804"/>
                <a:gd name="connsiteX5" fmla="*/ 11211 w 638293"/>
                <a:gd name="connsiteY5" fmla="*/ 450478 h 574804"/>
                <a:gd name="connsiteX6" fmla="*/ 247368 w 638293"/>
                <a:gd name="connsiteY6" fmla="*/ 41442 h 574804"/>
                <a:gd name="connsiteX7" fmla="*/ 247368 w 638293"/>
                <a:gd name="connsiteY7" fmla="*/ 41442 h 574804"/>
                <a:gd name="connsiteX8" fmla="*/ 278821 w 638293"/>
                <a:gd name="connsiteY8" fmla="*/ 10361 h 574804"/>
                <a:gd name="connsiteX9" fmla="*/ 319149 w 638293"/>
                <a:gd name="connsiteY9" fmla="*/ 0 h 574804"/>
                <a:gd name="connsiteX10" fmla="*/ 359476 w 638293"/>
                <a:gd name="connsiteY10" fmla="*/ 10361 h 574804"/>
                <a:gd name="connsiteX11" fmla="*/ 390930 w 638293"/>
                <a:gd name="connsiteY11" fmla="*/ 41442 h 574804"/>
                <a:gd name="connsiteX12" fmla="*/ 627087 w 638293"/>
                <a:gd name="connsiteY12" fmla="*/ 450478 h 574804"/>
                <a:gd name="connsiteX13" fmla="*/ 638284 w 638293"/>
                <a:gd name="connsiteY13" fmla="*/ 493267 h 574804"/>
                <a:gd name="connsiteX14" fmla="*/ 627087 w 638293"/>
                <a:gd name="connsiteY14" fmla="*/ 533363 h 574804"/>
                <a:gd name="connsiteX15" fmla="*/ 597956 w 638293"/>
                <a:gd name="connsiteY15" fmla="*/ 563097 h 574804"/>
                <a:gd name="connsiteX16" fmla="*/ 555306 w 638293"/>
                <a:gd name="connsiteY16" fmla="*/ 574805 h 574804"/>
                <a:gd name="connsiteX17" fmla="*/ 319149 w 638293"/>
                <a:gd name="connsiteY17" fmla="*/ 50223 h 574804"/>
                <a:gd name="connsiteX18" fmla="*/ 290808 w 638293"/>
                <a:gd name="connsiteY18" fmla="*/ 66577 h 574804"/>
                <a:gd name="connsiteX19" fmla="*/ 54698 w 638293"/>
                <a:gd name="connsiteY19" fmla="*/ 475613 h 574804"/>
                <a:gd name="connsiteX20" fmla="*/ 54698 w 638293"/>
                <a:gd name="connsiteY20" fmla="*/ 508321 h 574804"/>
                <a:gd name="connsiteX21" fmla="*/ 83038 w 638293"/>
                <a:gd name="connsiteY21" fmla="*/ 524674 h 574804"/>
                <a:gd name="connsiteX22" fmla="*/ 555306 w 638293"/>
                <a:gd name="connsiteY22" fmla="*/ 524674 h 574804"/>
                <a:gd name="connsiteX23" fmla="*/ 583646 w 638293"/>
                <a:gd name="connsiteY23" fmla="*/ 508321 h 574804"/>
                <a:gd name="connsiteX24" fmla="*/ 583646 w 638293"/>
                <a:gd name="connsiteY24" fmla="*/ 475613 h 574804"/>
                <a:gd name="connsiteX25" fmla="*/ 347489 w 638293"/>
                <a:gd name="connsiteY25" fmla="*/ 66577 h 574804"/>
                <a:gd name="connsiteX26" fmla="*/ 319149 w 638293"/>
                <a:gd name="connsiteY26" fmla="*/ 50223 h 57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8293" h="574804">
                  <a:moveTo>
                    <a:pt x="555306" y="574805"/>
                  </a:moveTo>
                  <a:lnTo>
                    <a:pt x="82992" y="574805"/>
                  </a:lnTo>
                  <a:cubicBezTo>
                    <a:pt x="67846" y="574805"/>
                    <a:pt x="53118" y="570763"/>
                    <a:pt x="40341" y="563097"/>
                  </a:cubicBezTo>
                  <a:cubicBezTo>
                    <a:pt x="28355" y="555896"/>
                    <a:pt x="18273" y="545628"/>
                    <a:pt x="11211" y="533363"/>
                  </a:cubicBezTo>
                  <a:cubicBezTo>
                    <a:pt x="4149" y="521144"/>
                    <a:pt x="293" y="507252"/>
                    <a:pt x="14" y="493267"/>
                  </a:cubicBezTo>
                  <a:cubicBezTo>
                    <a:pt x="-265" y="478400"/>
                    <a:pt x="3638" y="463626"/>
                    <a:pt x="11211" y="450478"/>
                  </a:cubicBezTo>
                  <a:lnTo>
                    <a:pt x="247368" y="41442"/>
                  </a:lnTo>
                  <a:lnTo>
                    <a:pt x="247368" y="41442"/>
                  </a:lnTo>
                  <a:cubicBezTo>
                    <a:pt x="254941" y="28341"/>
                    <a:pt x="265812" y="17608"/>
                    <a:pt x="278821" y="10361"/>
                  </a:cubicBezTo>
                  <a:cubicBezTo>
                    <a:pt x="291040" y="3577"/>
                    <a:pt x="304978" y="0"/>
                    <a:pt x="319149" y="0"/>
                  </a:cubicBezTo>
                  <a:cubicBezTo>
                    <a:pt x="333273" y="0"/>
                    <a:pt x="347211" y="3577"/>
                    <a:pt x="359476" y="10361"/>
                  </a:cubicBezTo>
                  <a:cubicBezTo>
                    <a:pt x="372485" y="17562"/>
                    <a:pt x="383357" y="28294"/>
                    <a:pt x="390930" y="41442"/>
                  </a:cubicBezTo>
                  <a:lnTo>
                    <a:pt x="627087" y="450478"/>
                  </a:lnTo>
                  <a:cubicBezTo>
                    <a:pt x="634660" y="463579"/>
                    <a:pt x="638516" y="478400"/>
                    <a:pt x="638284" y="493267"/>
                  </a:cubicBezTo>
                  <a:cubicBezTo>
                    <a:pt x="638051" y="507252"/>
                    <a:pt x="634195" y="521097"/>
                    <a:pt x="627087" y="533363"/>
                  </a:cubicBezTo>
                  <a:cubicBezTo>
                    <a:pt x="620025" y="545582"/>
                    <a:pt x="609943" y="555896"/>
                    <a:pt x="597956" y="563097"/>
                  </a:cubicBezTo>
                  <a:cubicBezTo>
                    <a:pt x="585180" y="570763"/>
                    <a:pt x="570452" y="574805"/>
                    <a:pt x="555306" y="574805"/>
                  </a:cubicBezTo>
                  <a:close/>
                  <a:moveTo>
                    <a:pt x="319149" y="50223"/>
                  </a:moveTo>
                  <a:cubicBezTo>
                    <a:pt x="313481" y="50223"/>
                    <a:pt x="299357" y="51803"/>
                    <a:pt x="290808" y="66577"/>
                  </a:cubicBezTo>
                  <a:lnTo>
                    <a:pt x="54698" y="475613"/>
                  </a:lnTo>
                  <a:cubicBezTo>
                    <a:pt x="46195" y="490387"/>
                    <a:pt x="51863" y="503396"/>
                    <a:pt x="54698" y="508321"/>
                  </a:cubicBezTo>
                  <a:cubicBezTo>
                    <a:pt x="57532" y="513245"/>
                    <a:pt x="65987" y="524674"/>
                    <a:pt x="83038" y="524674"/>
                  </a:cubicBezTo>
                  <a:lnTo>
                    <a:pt x="555306" y="524674"/>
                  </a:lnTo>
                  <a:cubicBezTo>
                    <a:pt x="572357" y="524674"/>
                    <a:pt x="580812" y="513245"/>
                    <a:pt x="583646" y="508321"/>
                  </a:cubicBezTo>
                  <a:cubicBezTo>
                    <a:pt x="586480" y="503396"/>
                    <a:pt x="592149" y="490387"/>
                    <a:pt x="583646" y="475613"/>
                  </a:cubicBezTo>
                  <a:lnTo>
                    <a:pt x="347489" y="66577"/>
                  </a:lnTo>
                  <a:cubicBezTo>
                    <a:pt x="338941" y="51850"/>
                    <a:pt x="324817" y="50223"/>
                    <a:pt x="319149" y="50223"/>
                  </a:cubicBezTo>
                  <a:close/>
                </a:path>
              </a:pathLst>
            </a:custGeom>
            <a:solidFill>
              <a:schemeClr val="accent6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04D23AB-5BAB-37D4-D5D6-F165DB008614}"/>
                </a:ext>
              </a:extLst>
            </p:cNvPr>
            <p:cNvSpPr/>
            <p:nvPr/>
          </p:nvSpPr>
          <p:spPr>
            <a:xfrm>
              <a:off x="293586" y="553236"/>
              <a:ext cx="303439" cy="1114109"/>
            </a:xfrm>
            <a:custGeom>
              <a:avLst/>
              <a:gdLst>
                <a:gd name="connsiteX0" fmla="*/ 70442 w 70584"/>
                <a:gd name="connsiteY0" fmla="*/ 37772 h 259157"/>
                <a:gd name="connsiteX1" fmla="*/ 69885 w 70584"/>
                <a:gd name="connsiteY1" fmla="*/ 28201 h 259157"/>
                <a:gd name="connsiteX2" fmla="*/ 35272 w 70584"/>
                <a:gd name="connsiteY2" fmla="*/ 0 h 259157"/>
                <a:gd name="connsiteX3" fmla="*/ 427 w 70584"/>
                <a:gd name="connsiteY3" fmla="*/ 29363 h 259157"/>
                <a:gd name="connsiteX4" fmla="*/ 102 w 70584"/>
                <a:gd name="connsiteY4" fmla="*/ 37633 h 259157"/>
                <a:gd name="connsiteX5" fmla="*/ 14597 w 70584"/>
                <a:gd name="connsiteY5" fmla="*/ 240896 h 259157"/>
                <a:gd name="connsiteX6" fmla="*/ 35412 w 70584"/>
                <a:gd name="connsiteY6" fmla="*/ 259155 h 259157"/>
                <a:gd name="connsiteX7" fmla="*/ 55529 w 70584"/>
                <a:gd name="connsiteY7" fmla="*/ 240896 h 259157"/>
                <a:gd name="connsiteX8" fmla="*/ 70442 w 70584"/>
                <a:gd name="connsiteY8" fmla="*/ 37772 h 25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84" h="259157">
                  <a:moveTo>
                    <a:pt x="70442" y="37772"/>
                  </a:moveTo>
                  <a:cubicBezTo>
                    <a:pt x="70535" y="36843"/>
                    <a:pt x="70907" y="33033"/>
                    <a:pt x="69885" y="28201"/>
                  </a:cubicBezTo>
                  <a:cubicBezTo>
                    <a:pt x="66586" y="12080"/>
                    <a:pt x="52369" y="0"/>
                    <a:pt x="35272" y="0"/>
                  </a:cubicBezTo>
                  <a:cubicBezTo>
                    <a:pt x="17803" y="0"/>
                    <a:pt x="3261" y="12684"/>
                    <a:pt x="427" y="29363"/>
                  </a:cubicBezTo>
                  <a:cubicBezTo>
                    <a:pt x="-38" y="32104"/>
                    <a:pt x="-84" y="34892"/>
                    <a:pt x="102" y="37633"/>
                  </a:cubicBezTo>
                  <a:lnTo>
                    <a:pt x="14597" y="240896"/>
                  </a:lnTo>
                  <a:cubicBezTo>
                    <a:pt x="15898" y="251442"/>
                    <a:pt x="25004" y="259341"/>
                    <a:pt x="35412" y="259155"/>
                  </a:cubicBezTo>
                  <a:cubicBezTo>
                    <a:pt x="45586" y="258969"/>
                    <a:pt x="54274" y="251164"/>
                    <a:pt x="55529" y="240896"/>
                  </a:cubicBezTo>
                  <a:cubicBezTo>
                    <a:pt x="62869" y="132644"/>
                    <a:pt x="68352" y="55427"/>
                    <a:pt x="70442" y="37772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F2EA94-7A09-39C7-1EEE-B0C9A0E85090}"/>
                </a:ext>
              </a:extLst>
            </p:cNvPr>
            <p:cNvSpPr/>
            <p:nvPr/>
          </p:nvSpPr>
          <p:spPr>
            <a:xfrm>
              <a:off x="329779" y="1764200"/>
              <a:ext cx="231285" cy="231285"/>
            </a:xfrm>
            <a:custGeom>
              <a:avLst/>
              <a:gdLst>
                <a:gd name="connsiteX0" fmla="*/ 53801 w 53800"/>
                <a:gd name="connsiteY0" fmla="*/ 26900 h 53800"/>
                <a:gd name="connsiteX1" fmla="*/ 26900 w 53800"/>
                <a:gd name="connsiteY1" fmla="*/ 53801 h 53800"/>
                <a:gd name="connsiteX2" fmla="*/ 0 w 53800"/>
                <a:gd name="connsiteY2" fmla="*/ 26900 h 53800"/>
                <a:gd name="connsiteX3" fmla="*/ 26900 w 53800"/>
                <a:gd name="connsiteY3" fmla="*/ 0 h 53800"/>
                <a:gd name="connsiteX4" fmla="*/ 53801 w 53800"/>
                <a:gd name="connsiteY4" fmla="*/ 26900 h 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00" h="53800">
                  <a:moveTo>
                    <a:pt x="53801" y="26900"/>
                  </a:moveTo>
                  <a:cubicBezTo>
                    <a:pt x="53801" y="41757"/>
                    <a:pt x="41757" y="53801"/>
                    <a:pt x="26900" y="53801"/>
                  </a:cubicBezTo>
                  <a:cubicBezTo>
                    <a:pt x="12044" y="53801"/>
                    <a:pt x="0" y="41757"/>
                    <a:pt x="0" y="26900"/>
                  </a:cubicBezTo>
                  <a:cubicBezTo>
                    <a:pt x="0" y="12044"/>
                    <a:pt x="12044" y="0"/>
                    <a:pt x="26900" y="0"/>
                  </a:cubicBezTo>
                  <a:cubicBezTo>
                    <a:pt x="41757" y="0"/>
                    <a:pt x="53801" y="12044"/>
                    <a:pt x="53801" y="26900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9FA35-D96D-4BD7-2C90-CC28AFCD5BFE}"/>
              </a:ext>
            </a:extLst>
          </p:cNvPr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6C7BD-8712-0E9C-55A9-4A829D5DAF44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11603A-DC41-663D-714C-F41EBEE698DA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7B1429-B04F-95FF-64F2-1DDADB5C1AF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25E60B-365F-3E05-B0FF-49F5D3F8AD9C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CTO Office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Management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3EA1367F-FA1F-BBD1-5A6F-B338786AAA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E2D700-73A6-37AC-D158-859C726967E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E7B6C-4D86-BAEE-126C-8C5248423E9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88AA178E-1149-2E7C-283A-BC5C256A5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9FF979-9A39-C71F-A20C-0FF1D25864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FC5D1-3855-3305-62B8-EE4C31714EA8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5BE371-04B3-B4B9-7191-EBAC0200B247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C22CE01-F523-054E-DD5F-8FD679110529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F05ECA6-315D-65D3-532C-99E9C8936BA4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5FEDC7B-7243-B99A-33C1-CABAAEAD6850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0183E41-C339-52BF-09B9-0F716F93BE66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29322FC-A1CB-3478-9ABA-5F493E57B6AF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XPERTS-Logo-Col">
                <a:extLst>
                  <a:ext uri="{FF2B5EF4-FFF2-40B4-BE49-F238E27FC236}">
                    <a16:creationId xmlns:a16="http://schemas.microsoft.com/office/drawing/2014/main" id="{64E6E58C-6418-25DC-E5C4-466448255C4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5BC6DD10-0C50-6F75-63EE-64F6ED0F605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C77FFBC7-89A3-8DA6-F24C-934027EFBAB3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D98584D4-8451-EDD9-F8A7-F09277D96A09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568C9ACF-5581-EED3-7800-B9CCEDDC8C1A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06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43" grpId="0" animBg="1"/>
      <p:bldP spid="44" grpId="0" animBg="1"/>
    </p:bldLst>
  </p:timing>
  <p:extLst>
    <p:ext uri="{DCECCB84-F9BA-43D5-87BE-67443E8EF086}">
      <p15:sldGuideLst xmlns:p15="http://schemas.microsoft.com/office/powerpoint/2012/main">
        <p15:guide id="2" orient="horz" pos="4104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0977E63-1AC0-690B-5154-2946D51A56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A6FDA-D755-DFCD-6944-D7AAD29877F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F76CF8FC-174F-0575-1C8B-D06BE0F87298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FDD5CF-3163-D2D6-0CF8-F77B4E24B69C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1EBDF05-BA01-646F-0AEB-7339AB8C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74DCB-9363-370B-4181-C979EE7F2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D9FED7-AF65-B7CE-F7E0-FB4713FCF19A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0BC1E9-92CE-8E3B-6DC0-9DE580D5F1B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46BC055-8236-FEC3-027B-16AC4CE076CD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958DC0B0-4603-F133-EC80-B88ACC07F916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03A9B44-1099-D936-3223-541220012811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0F6E6A-DA88-F974-3991-0BEA7A54B113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54D2E06-6BF3-5235-909C-3E08DD868561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XPERTS-Logo-Col">
                <a:extLst>
                  <a:ext uri="{FF2B5EF4-FFF2-40B4-BE49-F238E27FC236}">
                    <a16:creationId xmlns:a16="http://schemas.microsoft.com/office/drawing/2014/main" id="{64602533-0F80-D2B1-C960-C12E54B0DE32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E9E3FBED-BE7F-F098-3EE2-7AE2BFC48B7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60D45C6B-554C-C26C-13A1-BCEE3CF44E19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7B7B8057-DA3B-7440-4063-0AA373B1C9ED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0EA02CDB-C319-D7EB-416C-B3E7BBE0F1A5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98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4" r:id="rId8"/>
    <p:sldLayoutId id="2147483747" r:id="rId9"/>
    <p:sldLayoutId id="2147483819" r:id="rId10"/>
    <p:sldLayoutId id="2147483706" r:id="rId11"/>
    <p:sldLayoutId id="2147483726" r:id="rId12"/>
    <p:sldLayoutId id="2147483729" r:id="rId13"/>
    <p:sldLayoutId id="2147483730" r:id="rId14"/>
    <p:sldLayoutId id="2147483803" r:id="rId15"/>
    <p:sldLayoutId id="2147483843" r:id="rId16"/>
    <p:sldLayoutId id="2147483845" r:id="rId17"/>
    <p:sldLayoutId id="2147483846" r:id="rId18"/>
    <p:sldLayoutId id="214748384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208">
          <p15:clr>
            <a:srgbClr val="5ACBF0"/>
          </p15:clr>
        </p15:guide>
        <p15:guide id="3" orient="horz" pos="2112">
          <p15:clr>
            <a:srgbClr val="5ACBF0"/>
          </p15:clr>
        </p15:guide>
        <p15:guide id="4" orient="horz" pos="888">
          <p15:clr>
            <a:srgbClr val="5ACBF0"/>
          </p15:clr>
        </p15:guide>
        <p15:guide id="5" orient="horz" pos="3432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orient="horz" pos="4104">
          <p15:clr>
            <a:srgbClr val="5ACBF0"/>
          </p15:clr>
        </p15:guide>
        <p15:guide id="8" orient="horz" pos="232">
          <p15:clr>
            <a:srgbClr val="5ACBF0"/>
          </p15:clr>
        </p15:guide>
        <p15:guide id="9" pos="3792">
          <p15:clr>
            <a:srgbClr val="5ACBF0"/>
          </p15:clr>
        </p15:guide>
        <p15:guide id="10" pos="3888">
          <p15:clr>
            <a:srgbClr val="5ACBF0"/>
          </p15:clr>
        </p15:guide>
        <p15:guide id="19" pos="7462">
          <p15:clr>
            <a:srgbClr val="5ACBF0"/>
          </p15:clr>
        </p15:guide>
        <p15:guide id="20" pos="216">
          <p15:clr>
            <a:srgbClr val="5ACBF0"/>
          </p15:clr>
        </p15:guide>
        <p15:guide id="21" orient="horz" pos="3336">
          <p15:clr>
            <a:srgbClr val="5ACBF0"/>
          </p15:clr>
        </p15:guide>
        <p15:guide id="22" orient="horz" pos="984">
          <p15:clr>
            <a:srgbClr val="5ACBF0"/>
          </p15:clr>
        </p15:guide>
        <p15:guide id="23" pos="2568">
          <p15:clr>
            <a:srgbClr val="5ACBF0"/>
          </p15:clr>
        </p15:guide>
        <p15:guide id="24" pos="2664">
          <p15:clr>
            <a:srgbClr val="5ACBF0"/>
          </p15:clr>
        </p15:guide>
        <p15:guide id="25" pos="5110">
          <p15:clr>
            <a:srgbClr val="5ACBF0"/>
          </p15:clr>
        </p15:guide>
        <p15:guide id="26" pos="5019">
          <p15:clr>
            <a:srgbClr val="5ACBF0"/>
          </p15:clr>
        </p15:guide>
        <p15:guide id="27" pos="1440">
          <p15:clr>
            <a:srgbClr val="5ACBF0"/>
          </p15:clr>
        </p15:guide>
        <p15:guide id="28" pos="1345">
          <p15:clr>
            <a:srgbClr val="5ACBF0"/>
          </p15:clr>
        </p15:guide>
        <p15:guide id="30" pos="6335">
          <p15:clr>
            <a:srgbClr val="5ACBF0"/>
          </p15:clr>
        </p15:guide>
        <p15:guide id="31" orient="horz" pos="2160">
          <p15:clr>
            <a:srgbClr val="5ACBF0"/>
          </p15:clr>
        </p15:guide>
        <p15:guide id="32" pos="438">
          <p15:clr>
            <a:srgbClr val="5ACBF0"/>
          </p15:clr>
        </p15:guide>
        <p15:guide id="33" pos="7242">
          <p15:clr>
            <a:srgbClr val="5ACBF0"/>
          </p15:clr>
        </p15:guide>
        <p15:guide id="34" orient="horz" pos="459">
          <p15:clr>
            <a:srgbClr val="5ACBF0"/>
          </p15:clr>
        </p15:guide>
        <p15:guide id="35" pos="624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inetcloudcse.github.io/azure-202-advanced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A93EDC6-6706-68B9-09E5-FE419BE0F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C35CC-568D-29C4-B02A-F4289866D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25" y="4215208"/>
            <a:ext cx="10202295" cy="852487"/>
          </a:xfrm>
        </p:spPr>
        <p:txBody>
          <a:bodyPr/>
          <a:lstStyle/>
          <a:p>
            <a:r>
              <a:rPr lang="en-US" sz="2800" b="0" cap="all" dirty="0"/>
              <a:t>Public Cloud 202: Azure VWAN Internet Inbound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33DFF19-017F-3789-2114-52612E57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" y="5015230"/>
            <a:ext cx="10391206" cy="723900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John McDonough / Srija Reddy Allam / Robert </a:t>
            </a:r>
            <a:r>
              <a:rPr lang="en-US" b="1" dirty="0" err="1">
                <a:solidFill>
                  <a:schemeClr val="bg1">
                    <a:alpha val="80000"/>
                  </a:schemeClr>
                </a:solidFill>
              </a:rPr>
              <a:t>Reris</a:t>
            </a:r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 / Jeff Kopko</a:t>
            </a:r>
            <a:br>
              <a:rPr lang="en-US" dirty="0"/>
            </a:br>
            <a:r>
              <a:rPr lang="en-US" dirty="0"/>
              <a:t> Fortinet Cloud CSE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37A4-8F73-70E9-45FC-FC65585A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B2708EB-3787-50ED-3448-7A635880FE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99298"/>
            <a:ext cx="10668000" cy="43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ADB3-8C2C-80E3-849E-2C42CE3A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3EF3-4E60-3458-DE7E-E21EEB62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AF09C013-B8E5-8B77-5935-43A1DA65CD34}"/>
              </a:ext>
            </a:extLst>
          </p:cNvPr>
          <p:cNvGrpSpPr/>
          <p:nvPr/>
        </p:nvGrpSpPr>
        <p:grpSpPr>
          <a:xfrm>
            <a:off x="790575" y="1711325"/>
            <a:ext cx="10385425" cy="3435350"/>
            <a:chOff x="790575" y="1711325"/>
            <a:chExt cx="10385425" cy="34353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8336757-0E5A-F957-7A6E-03D0F534FDEC}"/>
                </a:ext>
              </a:extLst>
            </p:cNvPr>
            <p:cNvSpPr/>
            <p:nvPr/>
          </p:nvSpPr>
          <p:spPr>
            <a:xfrm>
              <a:off x="7832597" y="2721736"/>
              <a:ext cx="1499870" cy="1306195"/>
            </a:xfrm>
            <a:custGeom>
              <a:avLst/>
              <a:gdLst/>
              <a:ahLst/>
              <a:cxnLst/>
              <a:rect l="l" t="t" r="r" b="b"/>
              <a:pathLst>
                <a:path w="1499870" h="1306195">
                  <a:moveTo>
                    <a:pt x="0" y="1306068"/>
                  </a:moveTo>
                  <a:lnTo>
                    <a:pt x="1499488" y="1306068"/>
                  </a:lnTo>
                  <a:lnTo>
                    <a:pt x="1499488" y="0"/>
                  </a:lnTo>
                  <a:lnTo>
                    <a:pt x="0" y="0"/>
                  </a:lnTo>
                  <a:lnTo>
                    <a:pt x="0" y="1306068"/>
                  </a:lnTo>
                  <a:close/>
                </a:path>
              </a:pathLst>
            </a:custGeom>
            <a:ln w="9525">
              <a:solidFill>
                <a:srgbClr val="DA29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231942C-D4EB-DF68-3597-506F73DD60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75" y="1711325"/>
              <a:ext cx="10384917" cy="343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6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8518-101C-6744-503D-ABCE482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CE8D9-85D3-E178-FA23-CB89FAB8F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</a:t>
            </a:r>
          </a:p>
        </p:txBody>
      </p:sp>
    </p:spTree>
    <p:extLst>
      <p:ext uri="{BB962C8B-B14F-4D97-AF65-F5344CB8AC3E}">
        <p14:creationId xmlns:p14="http://schemas.microsoft.com/office/powerpoint/2010/main" val="17056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C378-3F7D-5D16-7D0C-24A2B37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5x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CDFE-7CFE-2BCC-CCC6-C0E0B3576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Paragraph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94EC8-D113-0C2C-8AA9-91C5FED98766}"/>
              </a:ext>
            </a:extLst>
          </p:cNvPr>
          <p:cNvGrpSpPr/>
          <p:nvPr/>
        </p:nvGrpSpPr>
        <p:grpSpPr>
          <a:xfrm>
            <a:off x="194933" y="267628"/>
            <a:ext cx="674134" cy="589640"/>
            <a:chOff x="1968560" y="-1968040"/>
            <a:chExt cx="1614778" cy="141238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ED58D06-04BF-2F42-8AB6-7F5A8873DD32}"/>
                </a:ext>
              </a:extLst>
            </p:cNvPr>
            <p:cNvSpPr/>
            <p:nvPr/>
          </p:nvSpPr>
          <p:spPr>
            <a:xfrm>
              <a:off x="1968560" y="-1968040"/>
              <a:ext cx="1614778" cy="968661"/>
            </a:xfrm>
            <a:custGeom>
              <a:avLst/>
              <a:gdLst>
                <a:gd name="connsiteX0" fmla="*/ 1614779 w 1614778"/>
                <a:gd name="connsiteY0" fmla="*/ 652382 h 968662"/>
                <a:gd name="connsiteX1" fmla="*/ 1614779 w 1614778"/>
                <a:gd name="connsiteY1" fmla="*/ 707540 h 968662"/>
                <a:gd name="connsiteX2" fmla="*/ 1599693 w 1614778"/>
                <a:gd name="connsiteY2" fmla="*/ 774430 h 968662"/>
                <a:gd name="connsiteX3" fmla="*/ 1386126 w 1614778"/>
                <a:gd name="connsiteY3" fmla="*/ 959769 h 968662"/>
                <a:gd name="connsiteX4" fmla="*/ 1309087 w 1614778"/>
                <a:gd name="connsiteY4" fmla="*/ 968663 h 968662"/>
                <a:gd name="connsiteX5" fmla="*/ 1307569 w 1614778"/>
                <a:gd name="connsiteY5" fmla="*/ 968663 h 968662"/>
                <a:gd name="connsiteX6" fmla="*/ 1313736 w 1614778"/>
                <a:gd name="connsiteY6" fmla="*/ 904046 h 968662"/>
                <a:gd name="connsiteX7" fmla="*/ 1314020 w 1614778"/>
                <a:gd name="connsiteY7" fmla="*/ 888341 h 968662"/>
                <a:gd name="connsiteX8" fmla="*/ 1314020 w 1614778"/>
                <a:gd name="connsiteY8" fmla="*/ 887868 h 968662"/>
                <a:gd name="connsiteX9" fmla="*/ 1025026 w 1614778"/>
                <a:gd name="connsiteY9" fmla="*/ 432033 h 968662"/>
                <a:gd name="connsiteX10" fmla="*/ 807379 w 1614778"/>
                <a:gd name="connsiteY10" fmla="*/ 383120 h 968662"/>
                <a:gd name="connsiteX11" fmla="*/ 697797 w 1614778"/>
                <a:gd name="connsiteY11" fmla="*/ 395041 h 968662"/>
                <a:gd name="connsiteX12" fmla="*/ 312408 w 1614778"/>
                <a:gd name="connsiteY12" fmla="*/ 780390 h 968662"/>
                <a:gd name="connsiteX13" fmla="*/ 300738 w 1614778"/>
                <a:gd name="connsiteY13" fmla="*/ 887868 h 968662"/>
                <a:gd name="connsiteX14" fmla="*/ 300738 w 1614778"/>
                <a:gd name="connsiteY14" fmla="*/ 888341 h 968662"/>
                <a:gd name="connsiteX15" fmla="*/ 301023 w 1614778"/>
                <a:gd name="connsiteY15" fmla="*/ 903762 h 968662"/>
                <a:gd name="connsiteX16" fmla="*/ 307190 w 1614778"/>
                <a:gd name="connsiteY16" fmla="*/ 968663 h 968662"/>
                <a:gd name="connsiteX17" fmla="*/ 233471 w 1614778"/>
                <a:gd name="connsiteY17" fmla="*/ 960526 h 968662"/>
                <a:gd name="connsiteX18" fmla="*/ 17153 w 1614778"/>
                <a:gd name="connsiteY18" fmla="*/ 771307 h 968662"/>
                <a:gd name="connsiteX19" fmla="*/ 8140 w 1614778"/>
                <a:gd name="connsiteY19" fmla="*/ 612267 h 968662"/>
                <a:gd name="connsiteX20" fmla="*/ 216868 w 1614778"/>
                <a:gd name="connsiteY20" fmla="*/ 399866 h 968662"/>
                <a:gd name="connsiteX21" fmla="*/ 310511 w 1614778"/>
                <a:gd name="connsiteY21" fmla="*/ 388134 h 968662"/>
                <a:gd name="connsiteX22" fmla="*/ 325596 w 1614778"/>
                <a:gd name="connsiteY22" fmla="*/ 376591 h 968662"/>
                <a:gd name="connsiteX23" fmla="*/ 537645 w 1614778"/>
                <a:gd name="connsiteY23" fmla="*/ 202508 h 968662"/>
                <a:gd name="connsiteX24" fmla="*/ 646468 w 1614778"/>
                <a:gd name="connsiteY24" fmla="*/ 196642 h 968662"/>
                <a:gd name="connsiteX25" fmla="*/ 664685 w 1614778"/>
                <a:gd name="connsiteY25" fmla="*/ 190681 h 968662"/>
                <a:gd name="connsiteX26" fmla="*/ 945993 w 1614778"/>
                <a:gd name="connsiteY26" fmla="*/ 4866 h 968662"/>
                <a:gd name="connsiteX27" fmla="*/ 1272749 w 1614778"/>
                <a:gd name="connsiteY27" fmla="*/ 94935 h 968662"/>
                <a:gd name="connsiteX28" fmla="*/ 1403014 w 1614778"/>
                <a:gd name="connsiteY28" fmla="*/ 300997 h 968662"/>
                <a:gd name="connsiteX29" fmla="*/ 1412028 w 1614778"/>
                <a:gd name="connsiteY29" fmla="*/ 394000 h 968662"/>
                <a:gd name="connsiteX30" fmla="*/ 1424267 w 1614778"/>
                <a:gd name="connsiteY30" fmla="*/ 408475 h 968662"/>
                <a:gd name="connsiteX31" fmla="*/ 1607853 w 1614778"/>
                <a:gd name="connsiteY31" fmla="*/ 612267 h 968662"/>
                <a:gd name="connsiteX32" fmla="*/ 1611743 w 1614778"/>
                <a:gd name="connsiteY32" fmla="*/ 629108 h 968662"/>
                <a:gd name="connsiteX33" fmla="*/ 1614779 w 1614778"/>
                <a:gd name="connsiteY33" fmla="*/ 652382 h 96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4778" h="968662">
                  <a:moveTo>
                    <a:pt x="1614779" y="652382"/>
                  </a:moveTo>
                  <a:lnTo>
                    <a:pt x="1614779" y="707540"/>
                  </a:lnTo>
                  <a:cubicBezTo>
                    <a:pt x="1611743" y="730719"/>
                    <a:pt x="1605576" y="753994"/>
                    <a:pt x="1599693" y="774430"/>
                  </a:cubicBezTo>
                  <a:cubicBezTo>
                    <a:pt x="1563356" y="869608"/>
                    <a:pt x="1484418" y="936782"/>
                    <a:pt x="1386126" y="959769"/>
                  </a:cubicBezTo>
                  <a:cubicBezTo>
                    <a:pt x="1361553" y="965635"/>
                    <a:pt x="1335747" y="968663"/>
                    <a:pt x="1309087" y="968663"/>
                  </a:cubicBezTo>
                  <a:lnTo>
                    <a:pt x="1307569" y="968663"/>
                  </a:lnTo>
                  <a:cubicBezTo>
                    <a:pt x="1310984" y="947564"/>
                    <a:pt x="1313071" y="925996"/>
                    <a:pt x="1313736" y="904046"/>
                  </a:cubicBezTo>
                  <a:cubicBezTo>
                    <a:pt x="1313925" y="898937"/>
                    <a:pt x="1314020" y="893639"/>
                    <a:pt x="1314020" y="888341"/>
                  </a:cubicBezTo>
                  <a:lnTo>
                    <a:pt x="1314020" y="887868"/>
                  </a:lnTo>
                  <a:cubicBezTo>
                    <a:pt x="1313830" y="686536"/>
                    <a:pt x="1195804" y="513020"/>
                    <a:pt x="1025026" y="432033"/>
                  </a:cubicBezTo>
                  <a:cubicBezTo>
                    <a:pt x="959087" y="400717"/>
                    <a:pt x="885272" y="383120"/>
                    <a:pt x="807379" y="383120"/>
                  </a:cubicBezTo>
                  <a:cubicBezTo>
                    <a:pt x="769713" y="383120"/>
                    <a:pt x="732996" y="387282"/>
                    <a:pt x="697797" y="395041"/>
                  </a:cubicBezTo>
                  <a:cubicBezTo>
                    <a:pt x="505672" y="437237"/>
                    <a:pt x="354249" y="588425"/>
                    <a:pt x="312408" y="780390"/>
                  </a:cubicBezTo>
                  <a:cubicBezTo>
                    <a:pt x="304818" y="814923"/>
                    <a:pt x="300738" y="850970"/>
                    <a:pt x="300738" y="887868"/>
                  </a:cubicBezTo>
                  <a:lnTo>
                    <a:pt x="300738" y="888341"/>
                  </a:lnTo>
                  <a:cubicBezTo>
                    <a:pt x="300738" y="893545"/>
                    <a:pt x="300833" y="898559"/>
                    <a:pt x="301023" y="903762"/>
                  </a:cubicBezTo>
                  <a:cubicBezTo>
                    <a:pt x="301687" y="925807"/>
                    <a:pt x="303775" y="947470"/>
                    <a:pt x="307190" y="968663"/>
                  </a:cubicBezTo>
                  <a:cubicBezTo>
                    <a:pt x="281668" y="968663"/>
                    <a:pt x="257190" y="965919"/>
                    <a:pt x="233471" y="960526"/>
                  </a:cubicBezTo>
                  <a:cubicBezTo>
                    <a:pt x="133851" y="938106"/>
                    <a:pt x="53680" y="869892"/>
                    <a:pt x="17153" y="771307"/>
                  </a:cubicBezTo>
                  <a:cubicBezTo>
                    <a:pt x="-2866" y="719272"/>
                    <a:pt x="-4669" y="664113"/>
                    <a:pt x="8140" y="612267"/>
                  </a:cubicBezTo>
                  <a:cubicBezTo>
                    <a:pt x="32428" y="513966"/>
                    <a:pt x="109752" y="428154"/>
                    <a:pt x="216868" y="399866"/>
                  </a:cubicBezTo>
                  <a:cubicBezTo>
                    <a:pt x="247038" y="394000"/>
                    <a:pt x="280340" y="391161"/>
                    <a:pt x="310511" y="388134"/>
                  </a:cubicBezTo>
                  <a:cubicBezTo>
                    <a:pt x="322560" y="388134"/>
                    <a:pt x="322560" y="382457"/>
                    <a:pt x="325596" y="376591"/>
                  </a:cubicBezTo>
                  <a:cubicBezTo>
                    <a:pt x="368101" y="283684"/>
                    <a:pt x="437740" y="225687"/>
                    <a:pt x="537645" y="202508"/>
                  </a:cubicBezTo>
                  <a:cubicBezTo>
                    <a:pt x="573983" y="193803"/>
                    <a:pt x="610131" y="190681"/>
                    <a:pt x="646468" y="196642"/>
                  </a:cubicBezTo>
                  <a:cubicBezTo>
                    <a:pt x="655671" y="199386"/>
                    <a:pt x="661554" y="196642"/>
                    <a:pt x="664685" y="190681"/>
                  </a:cubicBezTo>
                  <a:cubicBezTo>
                    <a:pt x="731193" y="89164"/>
                    <a:pt x="824931" y="25302"/>
                    <a:pt x="945993" y="4866"/>
                  </a:cubicBezTo>
                  <a:cubicBezTo>
                    <a:pt x="1070188" y="-12543"/>
                    <a:pt x="1179011" y="16597"/>
                    <a:pt x="1272749" y="94935"/>
                  </a:cubicBezTo>
                  <a:cubicBezTo>
                    <a:pt x="1339542" y="147350"/>
                    <a:pt x="1384893" y="217078"/>
                    <a:pt x="1403014" y="300997"/>
                  </a:cubicBezTo>
                  <a:cubicBezTo>
                    <a:pt x="1408897" y="330138"/>
                    <a:pt x="1412028" y="362021"/>
                    <a:pt x="1412028" y="394000"/>
                  </a:cubicBezTo>
                  <a:cubicBezTo>
                    <a:pt x="1415064" y="402609"/>
                    <a:pt x="1415064" y="405732"/>
                    <a:pt x="1424267" y="408475"/>
                  </a:cubicBezTo>
                  <a:cubicBezTo>
                    <a:pt x="1521325" y="449915"/>
                    <a:pt x="1583280" y="516805"/>
                    <a:pt x="1607853" y="612267"/>
                  </a:cubicBezTo>
                  <a:cubicBezTo>
                    <a:pt x="1609181" y="617660"/>
                    <a:pt x="1610414" y="623242"/>
                    <a:pt x="1611743" y="629108"/>
                  </a:cubicBezTo>
                  <a:cubicBezTo>
                    <a:pt x="1611743" y="637812"/>
                    <a:pt x="1614779" y="643678"/>
                    <a:pt x="1614779" y="652382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8652F8-F67B-9951-7603-EC9F91D3E5A3}"/>
                </a:ext>
              </a:extLst>
            </p:cNvPr>
            <p:cNvSpPr/>
            <p:nvPr/>
          </p:nvSpPr>
          <p:spPr>
            <a:xfrm>
              <a:off x="2250323" y="-1603842"/>
              <a:ext cx="1051231" cy="1048188"/>
            </a:xfrm>
            <a:custGeom>
              <a:avLst/>
              <a:gdLst>
                <a:gd name="connsiteX0" fmla="*/ 525616 w 1051232"/>
                <a:gd name="connsiteY0" fmla="*/ 1048190 h 1048189"/>
                <a:gd name="connsiteX1" fmla="*/ 50664 w 1051232"/>
                <a:gd name="connsiteY1" fmla="*/ 748936 h 1048189"/>
                <a:gd name="connsiteX2" fmla="*/ 6641 w 1051232"/>
                <a:gd name="connsiteY2" fmla="*/ 607493 h 1048189"/>
                <a:gd name="connsiteX3" fmla="*/ 285 w 1051232"/>
                <a:gd name="connsiteY3" fmla="*/ 540227 h 1048189"/>
                <a:gd name="connsiteX4" fmla="*/ 0 w 1051232"/>
                <a:gd name="connsiteY4" fmla="*/ 524238 h 1048189"/>
                <a:gd name="connsiteX5" fmla="*/ 12144 w 1051232"/>
                <a:gd name="connsiteY5" fmla="*/ 412219 h 1048189"/>
                <a:gd name="connsiteX6" fmla="*/ 411954 w 1051232"/>
                <a:gd name="connsiteY6" fmla="*/ 12394 h 1048189"/>
                <a:gd name="connsiteX7" fmla="*/ 525616 w 1051232"/>
                <a:gd name="connsiteY7" fmla="*/ 0 h 1048189"/>
                <a:gd name="connsiteX8" fmla="*/ 751423 w 1051232"/>
                <a:gd name="connsiteY8" fmla="*/ 50711 h 1048189"/>
                <a:gd name="connsiteX9" fmla="*/ 1051232 w 1051232"/>
                <a:gd name="connsiteY9" fmla="*/ 523576 h 1048189"/>
                <a:gd name="connsiteX10" fmla="*/ 1051232 w 1051232"/>
                <a:gd name="connsiteY10" fmla="*/ 523576 h 1048189"/>
                <a:gd name="connsiteX11" fmla="*/ 1051232 w 1051232"/>
                <a:gd name="connsiteY11" fmla="*/ 524049 h 1048189"/>
                <a:gd name="connsiteX12" fmla="*/ 1050948 w 1051232"/>
                <a:gd name="connsiteY12" fmla="*/ 540417 h 1048189"/>
                <a:gd name="connsiteX13" fmla="*/ 1044591 w 1051232"/>
                <a:gd name="connsiteY13" fmla="*/ 607303 h 1048189"/>
                <a:gd name="connsiteX14" fmla="*/ 525711 w 1051232"/>
                <a:gd name="connsiteY14" fmla="*/ 1048000 h 1048189"/>
                <a:gd name="connsiteX15" fmla="*/ 525616 w 1051232"/>
                <a:gd name="connsiteY15" fmla="*/ 1048190 h 1048189"/>
                <a:gd name="connsiteX16" fmla="*/ 1013377 w 1051232"/>
                <a:gd name="connsiteY16" fmla="*/ 523670 h 1048189"/>
                <a:gd name="connsiteX17" fmla="*/ 735199 w 1051232"/>
                <a:gd name="connsiteY17" fmla="*/ 84960 h 1048189"/>
                <a:gd name="connsiteX18" fmla="*/ 525711 w 1051232"/>
                <a:gd name="connsiteY18" fmla="*/ 37844 h 1048189"/>
                <a:gd name="connsiteX19" fmla="*/ 525616 w 1051232"/>
                <a:gd name="connsiteY19" fmla="*/ 37844 h 1048189"/>
                <a:gd name="connsiteX20" fmla="*/ 420113 w 1051232"/>
                <a:gd name="connsiteY20" fmla="*/ 49292 h 1048189"/>
                <a:gd name="connsiteX21" fmla="*/ 49146 w 1051232"/>
                <a:gd name="connsiteY21" fmla="*/ 420166 h 1048189"/>
                <a:gd name="connsiteX22" fmla="*/ 37951 w 1051232"/>
                <a:gd name="connsiteY22" fmla="*/ 523670 h 1048189"/>
                <a:gd name="connsiteX23" fmla="*/ 38235 w 1051232"/>
                <a:gd name="connsiteY23" fmla="*/ 538903 h 1048189"/>
                <a:gd name="connsiteX24" fmla="*/ 44212 w 1051232"/>
                <a:gd name="connsiteY24" fmla="*/ 601438 h 1048189"/>
                <a:gd name="connsiteX25" fmla="*/ 85009 w 1051232"/>
                <a:gd name="connsiteY25" fmla="*/ 732663 h 1048189"/>
                <a:gd name="connsiteX26" fmla="*/ 525616 w 1051232"/>
                <a:gd name="connsiteY26" fmla="*/ 1010345 h 1048189"/>
                <a:gd name="connsiteX27" fmla="*/ 1007115 w 1051232"/>
                <a:gd name="connsiteY27" fmla="*/ 601438 h 1048189"/>
                <a:gd name="connsiteX28" fmla="*/ 1013092 w 1051232"/>
                <a:gd name="connsiteY28" fmla="*/ 539281 h 1048189"/>
                <a:gd name="connsiteX29" fmla="*/ 1013377 w 1051232"/>
                <a:gd name="connsiteY29" fmla="*/ 524144 h 1048189"/>
                <a:gd name="connsiteX30" fmla="*/ 1013377 w 1051232"/>
                <a:gd name="connsiteY30" fmla="*/ 523670 h 104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51232" h="1048189">
                  <a:moveTo>
                    <a:pt x="525616" y="1048190"/>
                  </a:moveTo>
                  <a:cubicBezTo>
                    <a:pt x="323908" y="1048190"/>
                    <a:pt x="137476" y="930683"/>
                    <a:pt x="50664" y="748936"/>
                  </a:cubicBezTo>
                  <a:cubicBezTo>
                    <a:pt x="29222" y="703806"/>
                    <a:pt x="14421" y="656217"/>
                    <a:pt x="6641" y="607493"/>
                  </a:cubicBezTo>
                  <a:cubicBezTo>
                    <a:pt x="3036" y="585448"/>
                    <a:pt x="949" y="562745"/>
                    <a:pt x="285" y="540227"/>
                  </a:cubicBezTo>
                  <a:cubicBezTo>
                    <a:pt x="95" y="534929"/>
                    <a:pt x="0" y="529631"/>
                    <a:pt x="0" y="524238"/>
                  </a:cubicBezTo>
                  <a:cubicBezTo>
                    <a:pt x="0" y="486299"/>
                    <a:pt x="4080" y="448833"/>
                    <a:pt x="12144" y="412219"/>
                  </a:cubicBezTo>
                  <a:cubicBezTo>
                    <a:pt x="55503" y="213158"/>
                    <a:pt x="212428" y="56293"/>
                    <a:pt x="411954" y="12394"/>
                  </a:cubicBezTo>
                  <a:cubicBezTo>
                    <a:pt x="449145" y="4163"/>
                    <a:pt x="487380" y="0"/>
                    <a:pt x="525616" y="0"/>
                  </a:cubicBezTo>
                  <a:cubicBezTo>
                    <a:pt x="604553" y="0"/>
                    <a:pt x="680550" y="17030"/>
                    <a:pt x="751423" y="50711"/>
                  </a:cubicBezTo>
                  <a:cubicBezTo>
                    <a:pt x="933396" y="136996"/>
                    <a:pt x="1051043" y="322623"/>
                    <a:pt x="1051232" y="523576"/>
                  </a:cubicBezTo>
                  <a:lnTo>
                    <a:pt x="1051232" y="523576"/>
                  </a:lnTo>
                  <a:lnTo>
                    <a:pt x="1051232" y="524049"/>
                  </a:lnTo>
                  <a:cubicBezTo>
                    <a:pt x="1051232" y="529631"/>
                    <a:pt x="1051137" y="535118"/>
                    <a:pt x="1050948" y="540417"/>
                  </a:cubicBezTo>
                  <a:cubicBezTo>
                    <a:pt x="1050283" y="562745"/>
                    <a:pt x="1048101" y="585259"/>
                    <a:pt x="1044591" y="607303"/>
                  </a:cubicBezTo>
                  <a:cubicBezTo>
                    <a:pt x="1003794" y="862658"/>
                    <a:pt x="785483" y="1048000"/>
                    <a:pt x="525711" y="1048000"/>
                  </a:cubicBezTo>
                  <a:lnTo>
                    <a:pt x="525616" y="1048190"/>
                  </a:lnTo>
                  <a:close/>
                  <a:moveTo>
                    <a:pt x="1013377" y="523670"/>
                  </a:moveTo>
                  <a:cubicBezTo>
                    <a:pt x="1013187" y="337193"/>
                    <a:pt x="903984" y="165001"/>
                    <a:pt x="735199" y="84960"/>
                  </a:cubicBezTo>
                  <a:cubicBezTo>
                    <a:pt x="669449" y="53739"/>
                    <a:pt x="598955" y="37844"/>
                    <a:pt x="525711" y="37844"/>
                  </a:cubicBezTo>
                  <a:lnTo>
                    <a:pt x="525616" y="37844"/>
                  </a:lnTo>
                  <a:cubicBezTo>
                    <a:pt x="490132" y="37844"/>
                    <a:pt x="454648" y="41723"/>
                    <a:pt x="420113" y="49292"/>
                  </a:cubicBezTo>
                  <a:cubicBezTo>
                    <a:pt x="235009" y="89975"/>
                    <a:pt x="89374" y="235486"/>
                    <a:pt x="49146" y="420166"/>
                  </a:cubicBezTo>
                  <a:cubicBezTo>
                    <a:pt x="41651" y="454132"/>
                    <a:pt x="37951" y="488948"/>
                    <a:pt x="37951" y="523670"/>
                  </a:cubicBezTo>
                  <a:cubicBezTo>
                    <a:pt x="37951" y="529158"/>
                    <a:pt x="37951" y="533888"/>
                    <a:pt x="38235" y="538903"/>
                  </a:cubicBezTo>
                  <a:cubicBezTo>
                    <a:pt x="38899" y="560001"/>
                    <a:pt x="40892" y="581005"/>
                    <a:pt x="44212" y="601438"/>
                  </a:cubicBezTo>
                  <a:cubicBezTo>
                    <a:pt x="51423" y="646662"/>
                    <a:pt x="65180" y="690845"/>
                    <a:pt x="85009" y="732663"/>
                  </a:cubicBezTo>
                  <a:cubicBezTo>
                    <a:pt x="165465" y="901354"/>
                    <a:pt x="338424" y="1010345"/>
                    <a:pt x="525616" y="1010345"/>
                  </a:cubicBezTo>
                  <a:cubicBezTo>
                    <a:pt x="766698" y="1010345"/>
                    <a:pt x="969164" y="838438"/>
                    <a:pt x="1007115" y="601438"/>
                  </a:cubicBezTo>
                  <a:cubicBezTo>
                    <a:pt x="1010435" y="581005"/>
                    <a:pt x="1012428" y="560096"/>
                    <a:pt x="1013092" y="539281"/>
                  </a:cubicBezTo>
                  <a:cubicBezTo>
                    <a:pt x="1013282" y="534267"/>
                    <a:pt x="1013377" y="529253"/>
                    <a:pt x="1013377" y="524144"/>
                  </a:cubicBezTo>
                  <a:lnTo>
                    <a:pt x="1013377" y="523670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7A7A3A-0D11-DDC9-A94F-B30B658E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8839" y="-1309490"/>
              <a:ext cx="629191" cy="46425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6519D0-5E18-B730-1CBA-1B51FE693D76}"/>
              </a:ext>
            </a:extLst>
          </p:cNvPr>
          <p:cNvGrpSpPr/>
          <p:nvPr/>
        </p:nvGrpSpPr>
        <p:grpSpPr>
          <a:xfrm>
            <a:off x="346070" y="1390034"/>
            <a:ext cx="2164380" cy="4415453"/>
            <a:chOff x="346070" y="1390034"/>
            <a:chExt cx="2164380" cy="441545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43DD3E-2C3A-F146-C696-5B75CBDA8D44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69ECDF6-23A3-8B1A-2D4D-6DEFDE867C8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en-US" b="0" i="0" u="none" strike="noStrike" kern="0" cap="none" spc="-2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Connect to Azure Environment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</a:rPr>
                <a:t>Review Resources</a:t>
              </a:r>
              <a:endParaRPr kumimoji="0" lang="en-US" b="0" i="0" u="none" strike="noStrike" kern="0" cap="none" spc="-2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4C82795C-8BFF-276E-D8A2-A06EF1D3C2A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Overview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1A0763-CA80-2BEE-462A-4330139CB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671753-A3EA-B1EB-CAF0-01644B877BA6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CD020F-BE27-7196-C04E-6F43B5A75B4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D7455B-7D25-1900-E6D7-71357C1D104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FEAA6D4-C014-52F9-55C4-50E0476DD0E0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9ED45B6-FAAC-334E-3BA3-EFD8177B0CD6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A9E762E-F5DE-B2BA-35B5-CDE16AED1825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5106A3-E10E-05FD-F250-991D33C6DE51}"/>
              </a:ext>
            </a:extLst>
          </p:cNvPr>
          <p:cNvGrpSpPr/>
          <p:nvPr/>
        </p:nvGrpSpPr>
        <p:grpSpPr>
          <a:xfrm>
            <a:off x="2683642" y="1390034"/>
            <a:ext cx="2164380" cy="4415453"/>
            <a:chOff x="346070" y="1390034"/>
            <a:chExt cx="2164380" cy="4415453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470213-FE93-429C-950D-BB2E3AACB906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3">
              <a:extLst>
                <a:ext uri="{FF2B5EF4-FFF2-40B4-BE49-F238E27FC236}">
                  <a16:creationId xmlns:a16="http://schemas.microsoft.com/office/drawing/2014/main" id="{26D6D510-95CF-A027-21D7-908B0ED7A53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3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FortiGate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NVAs in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2nd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 err="1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>
                  <a:solidFill>
                    <a:srgbClr val="585858"/>
                  </a:solidFill>
                  <a:cs typeface="Arial"/>
                </a:rPr>
                <a:t> 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Linux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VMs</a:t>
              </a:r>
              <a:endParaRPr lang="en-US" dirty="0">
                <a:cs typeface="Arial"/>
              </a:endParaRPr>
            </a:p>
          </p:txBody>
        </p:sp>
        <p:sp>
          <p:nvSpPr>
            <p:cNvPr id="79" name="Content Placeholder 3">
              <a:extLst>
                <a:ext uri="{FF2B5EF4-FFF2-40B4-BE49-F238E27FC236}">
                  <a16:creationId xmlns:a16="http://schemas.microsoft.com/office/drawing/2014/main" id="{6C44F2D8-BB99-8489-2946-CDEC993AE979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en-US" sz="2200" b="1" spc="-50" dirty="0">
                  <a:latin typeface="Arial" panose="020B0604020202020204"/>
                </a:rPr>
                <a:t>Deploy</a:t>
              </a:r>
              <a:endParaRPr kumimoji="0" lang="en-US" sz="2200" b="1" i="0" u="none" strike="noStrike" kern="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E6B7DF-3E5A-26B3-D688-24B4334A59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0FE7C4-D51C-E519-2382-3BD88170F19A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751835E-76DE-E663-57E7-CD0068E28E88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A83F75-77D1-7C9B-87A2-34642E1CF53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3E59C3A-385C-76C2-F382-7A6C5369A05D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7CC9C8A-D6AB-FF89-3103-8FE6C38298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8522160-DB45-25BE-270D-D5692D3454AE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2611D5-53EB-2B19-C329-F215FDD96F64}"/>
              </a:ext>
            </a:extLst>
          </p:cNvPr>
          <p:cNvGrpSpPr/>
          <p:nvPr/>
        </p:nvGrpSpPr>
        <p:grpSpPr>
          <a:xfrm>
            <a:off x="5021214" y="1390034"/>
            <a:ext cx="2164380" cy="4415453"/>
            <a:chOff x="346070" y="1390034"/>
            <a:chExt cx="2164380" cy="4415453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437ACCBB-E87A-0428-CFBC-5794B4A9C4AF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3">
              <a:extLst>
                <a:ext uri="{FF2B5EF4-FFF2-40B4-BE49-F238E27FC236}">
                  <a16:creationId xmlns:a16="http://schemas.microsoft.com/office/drawing/2014/main" id="{0B879E9D-A2B1-6694-FE85-1FB126370E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Configure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FGSP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Firewall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Policies</a:t>
              </a:r>
              <a:endParaRPr lang="en-US" dirty="0">
                <a:cs typeface="Arial"/>
              </a:endParaRPr>
            </a:p>
            <a:p>
              <a:pPr marL="133985" marR="257810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VNET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</p:txBody>
        </p:sp>
        <p:sp>
          <p:nvSpPr>
            <p:cNvPr id="90" name="Content Placeholder 3">
              <a:extLst>
                <a:ext uri="{FF2B5EF4-FFF2-40B4-BE49-F238E27FC236}">
                  <a16:creationId xmlns:a16="http://schemas.microsoft.com/office/drawing/2014/main" id="{6D7C651D-F510-A57F-3EDA-157C5A6B8DD7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Configure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400348-27E8-F894-3573-C4BFC3A13D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A42B571-C6EF-30E3-588B-CC69FED5C02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8A98AA4-8851-47F7-44FC-93E495776097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BDFFA-2B5C-68AD-F74E-C1F78AD0E1EE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09BB9D1-E431-94A4-3599-D8B103AC97B9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B011F9A-8F72-408E-BE64-F1BC99EE6B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F716EE-0056-32AE-6B75-EA2EE480C173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2140AB-D6C9-F2D4-75AE-FCF4FE3D50B6}"/>
              </a:ext>
            </a:extLst>
          </p:cNvPr>
          <p:cNvGrpSpPr/>
          <p:nvPr/>
        </p:nvGrpSpPr>
        <p:grpSpPr>
          <a:xfrm>
            <a:off x="7358786" y="1390034"/>
            <a:ext cx="2164380" cy="4415453"/>
            <a:chOff x="346070" y="1390034"/>
            <a:chExt cx="2164380" cy="4415453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18C016D-38E6-6183-4068-3AD5B9B4D6C9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ontent Placeholder 3">
              <a:extLst>
                <a:ext uri="{FF2B5EF4-FFF2-40B4-BE49-F238E27FC236}">
                  <a16:creationId xmlns:a16="http://schemas.microsoft.com/office/drawing/2014/main" id="{AD9080A6-F639-C001-B70E-B587144BBCD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78105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 Static</a:t>
              </a:r>
              <a:r>
                <a:rPr lang="en-US" spc="-6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Routes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Ensure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BGP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dirty="0"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Routing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Intent</a:t>
              </a: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Configure Internet Ingress</a:t>
              </a:r>
              <a:endParaRPr lang="en-US" dirty="0">
                <a:cs typeface="Arial"/>
              </a:endParaRPr>
            </a:p>
          </p:txBody>
        </p:sp>
        <p:sp>
          <p:nvSpPr>
            <p:cNvPr id="101" name="Content Placeholder 3">
              <a:extLst>
                <a:ext uri="{FF2B5EF4-FFF2-40B4-BE49-F238E27FC236}">
                  <a16:creationId xmlns:a16="http://schemas.microsoft.com/office/drawing/2014/main" id="{034F6D1E-89AF-CD39-A539-863E6E794B75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Route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6C00D4-F791-1F6A-13A7-68D27D64247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A35F473-5D86-7580-D6D8-621C646D7760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FB287E5-F74F-37AC-7AE6-F499009A628B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47A64CE-5A6C-44F0-8D5B-9B87110FB47D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ABC203F-722E-2616-8633-3C3E5095635F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F34796C-D096-3D77-AFF0-880227F6B5D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867341E-C0FB-BBAE-5EF1-6AB530EAC338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6EF450-B1CC-CF9B-8AB9-318D5F4ECF7B}"/>
              </a:ext>
            </a:extLst>
          </p:cNvPr>
          <p:cNvGrpSpPr/>
          <p:nvPr/>
        </p:nvGrpSpPr>
        <p:grpSpPr>
          <a:xfrm>
            <a:off x="9696357" y="1390034"/>
            <a:ext cx="2164380" cy="4415453"/>
            <a:chOff x="346070" y="1390034"/>
            <a:chExt cx="2164380" cy="4415453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46C36EC-5321-3378-6BF7-5BCC6C29B9FC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ontent Placeholder 3">
              <a:extLst>
                <a:ext uri="{FF2B5EF4-FFF2-40B4-BE49-F238E27FC236}">
                  <a16:creationId xmlns:a16="http://schemas.microsoft.com/office/drawing/2014/main" id="{1BC74535-90F4-E6A8-0121-65C76A2878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4620" marR="9525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Spoke 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Internet</a:t>
              </a: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Verify Internet to Spoke</a:t>
              </a:r>
              <a:endParaRPr lang="en-US" dirty="0">
                <a:cs typeface="Arial"/>
              </a:endParaRPr>
            </a:p>
            <a:p>
              <a:pPr marL="134620" marR="244475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 to Hub</a:t>
              </a:r>
            </a:p>
          </p:txBody>
        </p:sp>
        <p:sp>
          <p:nvSpPr>
            <p:cNvPr id="112" name="Content Placeholder 3">
              <a:extLst>
                <a:ext uri="{FF2B5EF4-FFF2-40B4-BE49-F238E27FC236}">
                  <a16:creationId xmlns:a16="http://schemas.microsoft.com/office/drawing/2014/main" id="{E40320F3-79C6-F60F-9085-7BDFB2E9925C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Verify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DB98AF8-FE70-D993-D68C-ECB15684BA1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9F59C74-A1BF-2B72-C5C5-16356EA0B18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85A8EA6-2B42-CE85-0942-08323453972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AE6FE86-9B90-76A7-D2DA-74AE16258777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183E8B-A1B8-3242-F11E-B0B5D2EBD424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CB67106-D534-E38F-41FA-F9919D6D3A58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30D8382-1397-01A2-4E62-74AF433BF604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0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2C8E5-79E3-4935-52A8-80FB1B67D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spc="-10" dirty="0">
                <a:latin typeface="Calibri"/>
                <a:cs typeface="Calibri"/>
              </a:rPr>
              <a:t>Managed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Service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deployed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from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Azure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portal</a:t>
            </a:r>
            <a:endParaRPr lang="en-US"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z="2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z="2400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4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Type</a:t>
            </a:r>
            <a:r>
              <a:rPr lang="en-US" sz="2400" spc="-7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(connectivity</a:t>
            </a:r>
            <a:r>
              <a:rPr lang="en-US" sz="24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options)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Standard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Basic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712C1-57F1-ACA9-DCC3-2FB495AE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Virtual</a:t>
            </a:r>
            <a:r>
              <a:rPr lang="en-US" spc="-100">
                <a:latin typeface="Calibri"/>
                <a:cs typeface="Calibri"/>
              </a:rPr>
              <a:t> </a:t>
            </a:r>
            <a:r>
              <a:rPr lang="en-US" spc="-35">
                <a:latin typeface="Calibri"/>
                <a:cs typeface="Calibri"/>
              </a:rPr>
              <a:t>WAN</a:t>
            </a:r>
            <a:r>
              <a:rPr lang="en-US" spc="-110">
                <a:latin typeface="Calibri"/>
                <a:cs typeface="Calibri"/>
              </a:rPr>
              <a:t> </a:t>
            </a:r>
            <a:r>
              <a:rPr lang="en-US" spc="-10">
                <a:latin typeface="Calibri"/>
                <a:cs typeface="Calibri"/>
              </a:rPr>
              <a:t>Components</a:t>
            </a:r>
            <a:r>
              <a:rPr lang="en-US" spc="-95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–</a:t>
            </a:r>
            <a:r>
              <a:rPr lang="en-US" spc="-12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Virtual</a:t>
            </a:r>
            <a:r>
              <a:rPr lang="en-US" spc="-105">
                <a:latin typeface="Calibri"/>
                <a:cs typeface="Calibri"/>
              </a:rPr>
              <a:t> </a:t>
            </a:r>
            <a:r>
              <a:rPr lang="en-US" spc="-25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D26AAF-EB3D-73E3-4633-18ABD17D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85BDFA-B8F5-97CB-EC4B-F7FC363566C3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E29F2-3403-6B85-3B88-0C6B41258892}"/>
              </a:ext>
            </a:extLst>
          </p:cNvPr>
          <p:cNvSpPr/>
          <p:nvPr/>
        </p:nvSpPr>
        <p:spPr>
          <a:xfrm>
            <a:off x="7150100" y="3046095"/>
            <a:ext cx="3187700" cy="115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5F0EB-18B9-B1D3-50E0-5D0187916B13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788ED-D06E-C376-306B-D62A2B6EC37F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A94F-5B9C-8CDE-EAC4-B86C908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2F7F8-674F-E462-415F-6C232D279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Managed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Service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Capacity</a:t>
            </a:r>
            <a:r>
              <a:rPr lang="en-US" sz="2000" spc="25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(Scale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Units)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Preference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 Path</a:t>
            </a:r>
            <a:endParaRPr lang="en-US" sz="2000" spc="-2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Express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Route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spc="-25" dirty="0">
                <a:solidFill>
                  <a:srgbClr val="171717"/>
                </a:solidFill>
                <a:latin typeface="Calibri"/>
                <a:cs typeface="Calibri"/>
              </a:rPr>
              <a:t>VPN</a:t>
            </a:r>
            <a:endParaRPr lang="en-US" sz="2400" spc="-25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</a:t>
            </a:r>
            <a:r>
              <a:rPr lang="en-US" sz="2000" spc="-4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AD2EB-639D-482F-DAB3-E6EDFDE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Hub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79D1C-516D-2054-2D12-D2F38261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885A6-13DF-4265-E1E8-8F75F856EB21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4D02F-36D3-0186-834C-133A830F68D4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CDA3D-2A5E-B8A6-1A72-CE79871E0928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8E547-1CF8-9C6D-D31C-A7F15B0D5F94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5AC-D457-85F8-0E2F-4DC2813D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F9B62-B5AA-3E0A-406D-1BA66DB9A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VNETS deployed from Azure 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Comprehensive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C56A5-9024-71D5-744A-817EF49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Networks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45EDB3-7F28-659D-C66A-A018A4CC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277E8-5FFB-A4B4-F24D-51ED9FDF47AE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4A392-D9CA-B866-4B7E-E5747D93019B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12AE-3BD2-7522-9B22-8155C39D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CD456-5920-0F62-9D4F-CF1648038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NVAs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deployed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portal</a:t>
            </a:r>
            <a:r>
              <a:rPr lang="en-US" spc="25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-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VWAN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page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Public IP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External Load Balancer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**Attendee will deploy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2E035-79DD-35A0-5F01-80600476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NVA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34B9D-815A-9787-AFD0-F7BB7C01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B46C-ED98-7CAB-4AA4-1D6E6B04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3924B-BD38-6BC2-ABA6-273C927A6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35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578A-48E5-5DCA-D963-33FF513B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E9FEC76-DD0B-F989-5A8E-037A1D708E15}"/>
              </a:ext>
            </a:extLst>
          </p:cNvPr>
          <p:cNvSpPr txBox="1">
            <a:spLocks/>
          </p:cNvSpPr>
          <p:nvPr/>
        </p:nvSpPr>
        <p:spPr>
          <a:xfrm>
            <a:off x="576832" y="1891665"/>
            <a:ext cx="7690867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2860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Moderated</a:t>
            </a:r>
            <a:r>
              <a:rPr lang="en-US" spc="-40" dirty="0"/>
              <a:t> </a:t>
            </a:r>
            <a:r>
              <a:rPr lang="en-US" dirty="0"/>
              <a:t>by</a:t>
            </a:r>
            <a:r>
              <a:rPr lang="en-US" spc="-10" dirty="0"/>
              <a:t> instructors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/>
              <a:t>Username</a:t>
            </a:r>
            <a:r>
              <a:rPr lang="en-US" spc="-55"/>
              <a:t> </a:t>
            </a:r>
            <a:r>
              <a:rPr lang="en-US" spc="-10" dirty="0"/>
              <a:t>assignments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>
              <a:hlinkClick r:id="rId2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pc="-10" dirty="0">
                <a:hlinkClick r:id="rId2"/>
              </a:rPr>
              <a:t>https://fortinetcloudcse.github.io/azure-202-advanced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Review</a:t>
            </a:r>
            <a:r>
              <a:rPr lang="en-US" spc="-20" dirty="0"/>
              <a:t> </a:t>
            </a:r>
            <a:r>
              <a:rPr lang="en-US" dirty="0"/>
              <a:t>lab</a:t>
            </a:r>
            <a:r>
              <a:rPr lang="en-US" spc="-15" dirty="0"/>
              <a:t> </a:t>
            </a:r>
            <a:r>
              <a:rPr lang="en-US" dirty="0"/>
              <a:t>material</a:t>
            </a:r>
            <a:endParaRPr lang="en-US" spc="-20" dirty="0"/>
          </a:p>
        </p:txBody>
      </p:sp>
    </p:spTree>
    <p:extLst>
      <p:ext uri="{BB962C8B-B14F-4D97-AF65-F5344CB8AC3E}">
        <p14:creationId xmlns:p14="http://schemas.microsoft.com/office/powerpoint/2010/main" val="11569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4331-C1AB-31E8-EA13-FAEE17AF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D476341-AA0A-0586-D559-95A1C626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257761-A167-9754-A6FF-A0548D109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Networking and Routing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70166-0019-AEB8-8249-6D4F82727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</p:spTree>
    <p:extLst>
      <p:ext uri="{BB962C8B-B14F-4D97-AF65-F5344CB8AC3E}">
        <p14:creationId xmlns:p14="http://schemas.microsoft.com/office/powerpoint/2010/main" val="4014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2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,019,700+ Cartoon Man Stock Photos, Pictures &amp; Royalty-Free Images -  iStock | Cartoon man holding money, Cartoon man vector, Cartoon man walking">
            <a:extLst>
              <a:ext uri="{FF2B5EF4-FFF2-40B4-BE49-F238E27FC236}">
                <a16:creationId xmlns:a16="http://schemas.microsoft.com/office/drawing/2014/main" id="{A771073A-F5D8-7F36-9779-510B4BEE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7141"/>
          <a:stretch>
            <a:fillRect/>
          </a:stretch>
        </p:blipFill>
        <p:spPr bwMode="auto">
          <a:xfrm>
            <a:off x="8323842" y="2348563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An illustration of a medieval man in a blue and orange robe 49613143 Vector  Art at Vecteezy">
            <a:extLst>
              <a:ext uri="{FF2B5EF4-FFF2-40B4-BE49-F238E27FC236}">
                <a16:creationId xmlns:a16="http://schemas.microsoft.com/office/drawing/2014/main" id="{E3A1C0A7-08E6-B7C8-F8F6-7E89212C9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1" b="6476"/>
          <a:stretch>
            <a:fillRect/>
          </a:stretch>
        </p:blipFill>
        <p:spPr bwMode="auto">
          <a:xfrm>
            <a:off x="4438918" y="2348564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Caveman Free Stock Photo - Public Domain Pictures">
            <a:extLst>
              <a:ext uri="{FF2B5EF4-FFF2-40B4-BE49-F238E27FC236}">
                <a16:creationId xmlns:a16="http://schemas.microsoft.com/office/drawing/2014/main" id="{1530373B-A255-C18A-75EC-11362EB1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"/>
          <a:stretch>
            <a:fillRect/>
          </a:stretch>
        </p:blipFill>
        <p:spPr bwMode="auto">
          <a:xfrm>
            <a:off x="544286" y="2348562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0749-AF38-68E6-A0EE-D52A8FD9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</p:spPr>
        <p:txBody>
          <a:bodyPr>
            <a:normAutofit/>
          </a:bodyPr>
          <a:lstStyle/>
          <a:p>
            <a:r>
              <a:rPr lang="en-US" sz="2600"/>
              <a:t>Azure Routing</a:t>
            </a:r>
          </a:p>
        </p:txBody>
      </p:sp>
      <p:sp>
        <p:nvSpPr>
          <p:cNvPr id="1035" name="Text Placeholder 5">
            <a:extLst>
              <a:ext uri="{FF2B5EF4-FFF2-40B4-BE49-F238E27FC236}">
                <a16:creationId xmlns:a16="http://schemas.microsoft.com/office/drawing/2014/main" id="{1AE119DE-C652-8E6E-F5F1-59B0C084C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4" y="1643271"/>
            <a:ext cx="3511296" cy="390798"/>
          </a:xfrm>
        </p:spPr>
        <p:txBody>
          <a:bodyPr/>
          <a:lstStyle/>
          <a:p>
            <a:r>
              <a:rPr lang="en-US" dirty="0"/>
              <a:t>User Defined</a:t>
            </a:r>
          </a:p>
        </p:txBody>
      </p:sp>
      <p:sp>
        <p:nvSpPr>
          <p:cNvPr id="1037" name="Text Placeholder 6">
            <a:extLst>
              <a:ext uri="{FF2B5EF4-FFF2-40B4-BE49-F238E27FC236}">
                <a16:creationId xmlns:a16="http://schemas.microsoft.com/office/drawing/2014/main" id="{46F5E89C-AB41-15FA-84FF-C761AC014B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0352" y="1643271"/>
            <a:ext cx="3511296" cy="390798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sp>
        <p:nvSpPr>
          <p:cNvPr id="1039" name="Text Placeholder 7">
            <a:extLst>
              <a:ext uri="{FF2B5EF4-FFF2-40B4-BE49-F238E27FC236}">
                <a16:creationId xmlns:a16="http://schemas.microsoft.com/office/drawing/2014/main" id="{DC299C92-1A91-A1FF-6026-E7145D7A1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0130" y="1643271"/>
            <a:ext cx="3511296" cy="390798"/>
          </a:xfrm>
        </p:spPr>
        <p:txBody>
          <a:bodyPr/>
          <a:lstStyle/>
          <a:p>
            <a:r>
              <a:rPr lang="en-US" dirty="0"/>
              <a:t>Azure Virtual WAN</a:t>
            </a:r>
          </a:p>
        </p:txBody>
      </p:sp>
      <p:sp>
        <p:nvSpPr>
          <p:cNvPr id="1041" name="Content Placeholder 8">
            <a:extLst>
              <a:ext uri="{FF2B5EF4-FFF2-40B4-BE49-F238E27FC236}">
                <a16:creationId xmlns:a16="http://schemas.microsoft.com/office/drawing/2014/main" id="{35D4C881-C68C-9BA6-89FF-0D49AFD8A8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</p:spPr>
        <p:txBody>
          <a:bodyPr/>
          <a:lstStyle/>
          <a:p>
            <a:r>
              <a:rPr lang="en-US" dirty="0"/>
              <a:t>Other than Default Routing</a:t>
            </a:r>
          </a:p>
        </p:txBody>
      </p:sp>
    </p:spTree>
    <p:extLst>
      <p:ext uri="{BB962C8B-B14F-4D97-AF65-F5344CB8AC3E}">
        <p14:creationId xmlns:p14="http://schemas.microsoft.com/office/powerpoint/2010/main" val="37648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CD8D1-6A64-4D7D-8036-F39C129BC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91163" cy="4624139"/>
          </a:xfrm>
        </p:spPr>
        <p:txBody>
          <a:bodyPr/>
          <a:lstStyle/>
          <a:p>
            <a:pPr marL="240665" indent="-227965">
              <a:lnSpc>
                <a:spcPts val="1595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Simplifies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spoke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deployments</a:t>
            </a:r>
            <a:endParaRPr lang="en-US" dirty="0">
              <a:latin typeface="Calibri"/>
              <a:cs typeface="Calibri"/>
            </a:endParaRPr>
          </a:p>
          <a:p>
            <a:pPr marL="241300" marR="133350">
              <a:lnSpc>
                <a:spcPts val="1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pc="-20" dirty="0">
                <a:latin typeface="Calibri"/>
                <a:cs typeface="Calibri"/>
              </a:rPr>
              <a:t>Large-</a:t>
            </a:r>
            <a:r>
              <a:rPr lang="en-US" dirty="0">
                <a:latin typeface="Calibri"/>
                <a:cs typeface="Calibri"/>
              </a:rPr>
              <a:t>scale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branch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connectivity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VPN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Express Route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Unified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network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policy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Optimized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routing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 Microsoft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global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Advanced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–</a:t>
            </a:r>
            <a:r>
              <a:rPr lang="en-US" spc="-2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BGP</a:t>
            </a:r>
            <a:r>
              <a:rPr lang="en-US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lang="en-US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Intent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Integrates with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Fortinet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providing SD-</a:t>
            </a:r>
            <a:r>
              <a:rPr lang="en-US" spc="-20" dirty="0">
                <a:latin typeface="Calibri"/>
                <a:cs typeface="Calibri"/>
              </a:rPr>
              <a:t>WAN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NGFW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services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4D0BF-0D43-22F0-4C08-E2652008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307C7AB-D633-861F-DB08-D4F3A93EC9B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844176" y="1548063"/>
            <a:ext cx="5819188" cy="4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37-2E98-17F2-0A8B-5FE78DD7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3701D-A7F5-ED02-0AD8-41D6E68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3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Integration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VWAN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44E8-9943-0950-FD77-B8391AA6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85" y="729191"/>
            <a:ext cx="5367755" cy="6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4B0D427-2713-87FD-6368-548F588359A3}"/>
              </a:ext>
            </a:extLst>
          </p:cNvPr>
          <p:cNvSpPr txBox="1"/>
          <p:nvPr/>
        </p:nvSpPr>
        <p:spPr>
          <a:xfrm>
            <a:off x="590499" y="1138173"/>
            <a:ext cx="4673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industry’s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virtual </a:t>
            </a:r>
            <a:r>
              <a:rPr sz="1800" dirty="0">
                <a:latin typeface="Calibri"/>
                <a:cs typeface="Calibri"/>
              </a:rPr>
              <a:t>appliance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providing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Secure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SDWAN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Next </a:t>
            </a:r>
            <a:r>
              <a:rPr sz="1800" b="1" dirty="0">
                <a:latin typeface="Calibri"/>
                <a:cs typeface="Calibri"/>
              </a:rPr>
              <a:t>Generation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Firewall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E37B7D7-978B-F6A2-BD2C-96BEA33B757C}"/>
              </a:ext>
            </a:extLst>
          </p:cNvPr>
          <p:cNvSpPr txBox="1"/>
          <p:nvPr/>
        </p:nvSpPr>
        <p:spPr>
          <a:xfrm>
            <a:off x="590499" y="2252599"/>
            <a:ext cx="3324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deployment</a:t>
            </a:r>
            <a:r>
              <a:rPr sz="1400" spc="-10" dirty="0"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9325A3B-9D3B-8822-CA46-9C8EB0CE411D}"/>
              </a:ext>
            </a:extLst>
          </p:cNvPr>
          <p:cNvSpPr txBox="1"/>
          <p:nvPr/>
        </p:nvSpPr>
        <p:spPr>
          <a:xfrm>
            <a:off x="1048003" y="2466568"/>
            <a:ext cx="357441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Deployed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Azure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portal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SDWAN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and/or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NGFW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deployment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A27789A-2F61-F926-3D6E-5D1B14FC6C55}"/>
              </a:ext>
            </a:extLst>
          </p:cNvPr>
          <p:cNvSpPr txBox="1"/>
          <p:nvPr/>
        </p:nvSpPr>
        <p:spPr>
          <a:xfrm>
            <a:off x="590499" y="3212414"/>
            <a:ext cx="2542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59C1EE2-1217-6343-CFCF-CDA629410E5F}"/>
              </a:ext>
            </a:extLst>
          </p:cNvPr>
          <p:cNvSpPr txBox="1"/>
          <p:nvPr/>
        </p:nvSpPr>
        <p:spPr>
          <a:xfrm>
            <a:off x="1048003" y="3533013"/>
            <a:ext cx="3343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10" dirty="0">
                <a:latin typeface="Calibri"/>
                <a:cs typeface="Calibri"/>
              </a:rPr>
              <a:t> FortiGates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(NGFW)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659F79-0CCA-1ED5-0691-D360BC994105}"/>
              </a:ext>
            </a:extLst>
          </p:cNvPr>
          <p:cNvSpPr txBox="1"/>
          <p:nvPr/>
        </p:nvSpPr>
        <p:spPr>
          <a:xfrm>
            <a:off x="590499" y="374698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D1E95F3-ED83-CFEA-9775-15F892A5F29A}"/>
              </a:ext>
            </a:extLst>
          </p:cNvPr>
          <p:cNvSpPr txBox="1"/>
          <p:nvPr/>
        </p:nvSpPr>
        <p:spPr>
          <a:xfrm>
            <a:off x="1048003" y="5347512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2024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686EC5-D934-D24E-7F4D-6575196C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0302" r="51492" b="34227"/>
          <a:stretch>
            <a:fillRect/>
          </a:stretch>
        </p:blipFill>
        <p:spPr bwMode="auto">
          <a:xfrm>
            <a:off x="8785876" y="4521200"/>
            <a:ext cx="345424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7C8583-1474-1D8B-5B91-CB467B33B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NGFW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SD-WAN &amp; NGFW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66C7F-869C-4EF6-6347-B4777FA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54" y="4217679"/>
            <a:ext cx="7508931" cy="852988"/>
          </a:xfrm>
        </p:spPr>
        <p:txBody>
          <a:bodyPr/>
          <a:lstStyle/>
          <a:p>
            <a:r>
              <a:rPr lang="en-US" dirty="0"/>
              <a:t>Azure Marketplace Plan</a:t>
            </a:r>
          </a:p>
        </p:txBody>
      </p:sp>
    </p:spTree>
    <p:extLst>
      <p:ext uri="{BB962C8B-B14F-4D97-AF65-F5344CB8AC3E}">
        <p14:creationId xmlns:p14="http://schemas.microsoft.com/office/powerpoint/2010/main" val="31784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DC03-222A-2653-EFE2-2C235894D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6CEC1-AFE1-9B7F-135D-ED648A86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54D14-B61C-B4D1-D718-1BC3BE57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2" y="400094"/>
            <a:ext cx="4407864" cy="583947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CD924C4-5B65-4625-94D6-D21014571BAC}"/>
              </a:ext>
            </a:extLst>
          </p:cNvPr>
          <p:cNvSpPr txBox="1"/>
          <p:nvPr/>
        </p:nvSpPr>
        <p:spPr>
          <a:xfrm>
            <a:off x="590499" y="1429257"/>
            <a:ext cx="358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East-West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03644B-F47B-0D22-DFAD-9A562ED2300D}"/>
              </a:ext>
            </a:extLst>
          </p:cNvPr>
          <p:cNvSpPr txBox="1"/>
          <p:nvPr/>
        </p:nvSpPr>
        <p:spPr>
          <a:xfrm>
            <a:off x="1048003" y="1642420"/>
            <a:ext cx="3977004" cy="98679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the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E0BBB33-2B2B-786A-EF56-D73C75914876}"/>
              </a:ext>
            </a:extLst>
          </p:cNvPr>
          <p:cNvSpPr txBox="1"/>
          <p:nvPr/>
        </p:nvSpPr>
        <p:spPr>
          <a:xfrm>
            <a:off x="590499" y="2603728"/>
            <a:ext cx="4865370" cy="226631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7562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lang="en-US" sz="1400" spc="-20" dirty="0">
                <a:latin typeface="Calibri"/>
                <a:cs typeface="Calibri"/>
              </a:rPr>
              <a:t>4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Gbps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5D0010E-2A50-10DB-ACD6-4E8562BEBE6E}"/>
              </a:ext>
            </a:extLst>
          </p:cNvPr>
          <p:cNvSpPr txBox="1"/>
          <p:nvPr/>
        </p:nvSpPr>
        <p:spPr>
          <a:xfrm>
            <a:off x="1048003" y="4844643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3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F51C3-60B8-B01E-6B60-1B0BB253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62617-96A8-FA4F-C8D1-712C5814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816A6C-791C-BC32-68BC-32341FAA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03" y="0"/>
            <a:ext cx="4798959" cy="659312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837113D-2974-7F16-F406-77DCE84E1B23}"/>
              </a:ext>
            </a:extLst>
          </p:cNvPr>
          <p:cNvSpPr txBox="1"/>
          <p:nvPr/>
        </p:nvSpPr>
        <p:spPr>
          <a:xfrm>
            <a:off x="904138" y="1448155"/>
            <a:ext cx="447675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North-</a:t>
            </a:r>
            <a:r>
              <a:rPr sz="1400" dirty="0">
                <a:latin typeface="Calibri"/>
                <a:cs typeface="Calibri"/>
              </a:rPr>
              <a:t>South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destined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Internet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SDWAN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networks.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green 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  <a:p>
            <a:pPr marL="299085" marR="266700" indent="-287020">
              <a:lnSpc>
                <a:spcPct val="15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connected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blue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C21A4EA-D752-CC01-1E18-68DE4FA6C8DC}"/>
              </a:ext>
            </a:extLst>
          </p:cNvPr>
          <p:cNvSpPr txBox="1"/>
          <p:nvPr/>
        </p:nvSpPr>
        <p:spPr>
          <a:xfrm>
            <a:off x="446633" y="3154807"/>
            <a:ext cx="2502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F301EE-20DF-0DEA-6D29-01C0EF1C5E2A}"/>
              </a:ext>
            </a:extLst>
          </p:cNvPr>
          <p:cNvSpPr txBox="1"/>
          <p:nvPr/>
        </p:nvSpPr>
        <p:spPr>
          <a:xfrm>
            <a:off x="904138" y="3474846"/>
            <a:ext cx="35642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10Gbps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DD534B-B84C-6137-0595-F0B0803C8C86}"/>
              </a:ext>
            </a:extLst>
          </p:cNvPr>
          <p:cNvSpPr txBox="1"/>
          <p:nvPr/>
        </p:nvSpPr>
        <p:spPr>
          <a:xfrm>
            <a:off x="446633" y="368856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management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 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9FC5993-2CAC-EEA3-E1DA-FDDA2DF744F8}"/>
              </a:ext>
            </a:extLst>
          </p:cNvPr>
          <p:cNvSpPr txBox="1"/>
          <p:nvPr/>
        </p:nvSpPr>
        <p:spPr>
          <a:xfrm>
            <a:off x="904138" y="5288514"/>
            <a:ext cx="1997075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5" dirty="0">
                <a:latin typeface="Calibri"/>
                <a:cs typeface="Calibri"/>
              </a:rPr>
              <a:t>PAYG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0EBE6-2689-AAEE-F7CC-A7EFD035B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Types in VWAN</a:t>
            </a:r>
          </a:p>
        </p:txBody>
      </p:sp>
    </p:spTree>
    <p:extLst>
      <p:ext uri="{BB962C8B-B14F-4D97-AF65-F5344CB8AC3E}">
        <p14:creationId xmlns:p14="http://schemas.microsoft.com/office/powerpoint/2010/main" val="25697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5A8D704ECC34AB5517DE914EBD4DC" ma:contentTypeVersion="17" ma:contentTypeDescription="Create a new document." ma:contentTypeScope="" ma:versionID="364b0803758a68c99246b1f43f29a9b2">
  <xsd:schema xmlns:xsd="http://www.w3.org/2001/XMLSchema" xmlns:xs="http://www.w3.org/2001/XMLSchema" xmlns:p="http://schemas.microsoft.com/office/2006/metadata/properties" xmlns:ns2="df3751e8-d94e-4400-a19e-5d34a3135d0b" xmlns:ns3="8fad9d30-9f9a-42c5-98b4-0c041e389d6f" targetNamespace="http://schemas.microsoft.com/office/2006/metadata/properties" ma:root="true" ma:fieldsID="e7954825cda4bfa26c68f49c9ce67e2b" ns2:_="" ns3:_="">
    <xsd:import namespace="df3751e8-d94e-4400-a19e-5d34a3135d0b"/>
    <xsd:import namespace="8fad9d30-9f9a-42c5-98b4-0c041e389d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3751e8-d94e-4400-a19e-5d34a3135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d9d30-9f9a-42c5-98b4-0c041e389d6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12bf7d-8991-43b2-a62b-96146398afce}" ma:internalName="TaxCatchAll" ma:showField="CatchAllData" ma:web="8fad9d30-9f9a-42c5-98b4-0c041e389d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3751e8-d94e-4400-a19e-5d34a3135d0b">
      <Terms xmlns="http://schemas.microsoft.com/office/infopath/2007/PartnerControls"/>
    </lcf76f155ced4ddcb4097134ff3c332f>
    <TaxCatchAll xmlns="8fad9d30-9f9a-42c5-98b4-0c041e389d6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9356B7-1A20-4EAE-B063-F690BE16BB2A}">
  <ds:schemaRefs>
    <ds:schemaRef ds:uri="8fad9d30-9f9a-42c5-98b4-0c041e389d6f"/>
    <ds:schemaRef ds:uri="df3751e8-d94e-4400-a19e-5d34a3135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11598AE-A02F-43E4-9A59-27737F958A1C}">
  <ds:schemaRefs>
    <ds:schemaRef ds:uri="8fad9d30-9f9a-42c5-98b4-0c041e389d6f"/>
    <ds:schemaRef ds:uri="df3751e8-d94e-4400-a19e-5d34a3135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55CE08-B3DC-4F49-B465-298D743F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589</Words>
  <Application>Microsoft Macintosh PowerPoint</Application>
  <PresentationFormat>Widescreen</PresentationFormat>
  <Paragraphs>146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Inter Light</vt:lpstr>
      <vt:lpstr>Wingdings</vt:lpstr>
      <vt:lpstr>1_Fortinet Master Template</vt:lpstr>
      <vt:lpstr>Public Cloud 202: Azure VWAN Internet Inbound</vt:lpstr>
      <vt:lpstr>Azure Virtual WAN</vt:lpstr>
      <vt:lpstr>Azure Routing</vt:lpstr>
      <vt:lpstr>What is Azure Virtual WAN</vt:lpstr>
      <vt:lpstr>FortiGate Integration with Azure VWAN</vt:lpstr>
      <vt:lpstr>Azure Marketplace Plan</vt:lpstr>
      <vt:lpstr>NGFW Only - Option</vt:lpstr>
      <vt:lpstr>SDWAN &amp; NGFW - Option</vt:lpstr>
      <vt:lpstr>Order Types in VWAN</vt:lpstr>
      <vt:lpstr>NGFW Only – Scale Units</vt:lpstr>
      <vt:lpstr>SDWAN &amp; NGFW – Scale Units</vt:lpstr>
      <vt:lpstr>Lab Overview</vt:lpstr>
      <vt:lpstr>5x columns</vt:lpstr>
      <vt:lpstr>Virtual WAN Components – Virtual WAN</vt:lpstr>
      <vt:lpstr>Virtual WAN Components – Virtual Hub</vt:lpstr>
      <vt:lpstr>Virtual WAN Components – Virtual Networks</vt:lpstr>
      <vt:lpstr>Virtual WAN Components – FortiGate NVA</vt:lpstr>
      <vt:lpstr>Questions</vt:lpstr>
      <vt:lpstr>Getting Started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Ruoting Zhao</dc:creator>
  <cp:keywords/>
  <dc:description/>
  <cp:lastModifiedBy>John McDonough</cp:lastModifiedBy>
  <cp:revision>3</cp:revision>
  <dcterms:created xsi:type="dcterms:W3CDTF">2022-02-14T23:16:15Z</dcterms:created>
  <dcterms:modified xsi:type="dcterms:W3CDTF">2025-11-14T20:37:03Z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0x01010064B5A8D704ECC34AB5517DE914EBD4DC</vt:lpwstr>
  </property>
  <property fmtid="{D5CDD505-2E9C-101B-9397-08002B2CF9AE}" pid="3" name="MediaServiceImageTags">
    <vt:lpwstr/>
  </property>
</Properties>
</file>